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9" r:id="rId31"/>
    <p:sldId id="290" r:id="rId3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8B4008-7664-4AAC-8C15-96F61F047FDF}" type="datetimeFigureOut">
              <a:rPr lang="fr-FR" smtClean="0"/>
              <a:pPr/>
              <a:t>29/01/2014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8D2F20-1225-4720-BA16-8DCAFE0708DC}" type="slidenum">
              <a:rPr lang="fr-FR" smtClean="0"/>
              <a:pPr/>
              <a:t>‹N°›</a:t>
            </a:fld>
            <a:endParaRPr lang="fr-FR"/>
          </a:p>
        </p:txBody>
      </p:sp>
    </p:spTree>
    <p:extLst>
      <p:ext uri="{BB962C8B-B14F-4D97-AF65-F5344CB8AC3E}">
        <p14:creationId xmlns:p14="http://schemas.microsoft.com/office/powerpoint/2010/main" val="397355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21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22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24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25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3B02ED2-2E87-44ED-8413-8A3C167DC99F}" type="datetimeFigureOut">
              <a:rPr lang="fr-FR" smtClean="0"/>
              <a:pPr/>
              <a:t>29/01/2014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926577-35A2-4409-82E1-302F3014D3E5}"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02ED2-2E87-44ED-8413-8A3C167DC99F}" type="datetimeFigureOut">
              <a:rPr lang="fr-FR" smtClean="0"/>
              <a:pPr/>
              <a:t>29/01/2014</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26577-35A2-4409-82E1-302F3014D3E5}"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16.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6.bin"/><Relationship Id="rId10" Type="http://schemas.openxmlformats.org/officeDocument/2006/relationships/image" Target="../media/image15.wmf"/><Relationship Id="rId4" Type="http://schemas.openxmlformats.org/officeDocument/2006/relationships/image" Target="../media/image17.png"/><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1340768"/>
            <a:ext cx="7844408" cy="3744416"/>
          </a:xfrm>
        </p:spPr>
        <p:txBody>
          <a:bodyPr>
            <a:normAutofit/>
          </a:bodyPr>
          <a:lstStyle/>
          <a:p>
            <a:r>
              <a:rPr lang="fr-FR" dirty="0" smtClean="0"/>
              <a:t>TRANSFERTS THERMIQUES</a:t>
            </a:r>
            <a:br>
              <a:rPr lang="fr-FR" dirty="0" smtClean="0"/>
            </a:b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3184" y="-387424"/>
            <a:ext cx="8363272" cy="1354162"/>
          </a:xfrm>
        </p:spPr>
        <p:txBody>
          <a:bodyPr>
            <a:normAutofit/>
          </a:bodyPr>
          <a:lstStyle/>
          <a:p>
            <a:r>
              <a:rPr lang="fr-FR" dirty="0" smtClean="0"/>
              <a:t>TTH par conduction</a:t>
            </a:r>
            <a:endParaRPr lang="fr-FR" dirty="0"/>
          </a:p>
        </p:txBody>
      </p:sp>
      <p:graphicFrame>
        <p:nvGraphicFramePr>
          <p:cNvPr id="4099" name="Object 3"/>
          <p:cNvGraphicFramePr>
            <a:graphicFrameLocks noChangeAspect="1"/>
          </p:cNvGraphicFramePr>
          <p:nvPr/>
        </p:nvGraphicFramePr>
        <p:xfrm>
          <a:off x="467544" y="1124744"/>
          <a:ext cx="2252663" cy="1198562"/>
        </p:xfrm>
        <a:graphic>
          <a:graphicData uri="http://schemas.openxmlformats.org/presentationml/2006/ole">
            <mc:AlternateContent xmlns:mc="http://schemas.openxmlformats.org/markup-compatibility/2006">
              <mc:Choice xmlns:v="urn:schemas-microsoft-com:vml" Requires="v">
                <p:oleObj spid="_x0000_s4100" name="Équation" r:id="rId3" imgW="787320" imgH="419040" progId="Equation.3">
                  <p:embed/>
                </p:oleObj>
              </mc:Choice>
              <mc:Fallback>
                <p:oleObj name="Équation" r:id="rId3" imgW="787320" imgH="419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124744"/>
                        <a:ext cx="2252663" cy="1198562"/>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5123" name="Object 3"/>
          <p:cNvGraphicFramePr>
            <a:graphicFrameLocks noChangeAspect="1"/>
          </p:cNvGraphicFramePr>
          <p:nvPr/>
        </p:nvGraphicFramePr>
        <p:xfrm>
          <a:off x="4139952" y="620688"/>
          <a:ext cx="3597275" cy="1125537"/>
        </p:xfrm>
        <a:graphic>
          <a:graphicData uri="http://schemas.openxmlformats.org/presentationml/2006/ole">
            <mc:AlternateContent xmlns:mc="http://schemas.openxmlformats.org/markup-compatibility/2006">
              <mc:Choice xmlns:v="urn:schemas-microsoft-com:vml" Requires="v">
                <p:oleObj spid="_x0000_s4101" name="Équation" r:id="rId5" imgW="1257120" imgH="393480" progId="Equation.3">
                  <p:embed/>
                </p:oleObj>
              </mc:Choice>
              <mc:Fallback>
                <p:oleObj name="Équation" r:id="rId5" imgW="125712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620688"/>
                        <a:ext cx="3597275" cy="1125537"/>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3" name="Groupe 19"/>
          <p:cNvGrpSpPr/>
          <p:nvPr/>
        </p:nvGrpSpPr>
        <p:grpSpPr>
          <a:xfrm>
            <a:off x="3157490" y="1903012"/>
            <a:ext cx="5879006" cy="3265450"/>
            <a:chOff x="3157490" y="3271164"/>
            <a:chExt cx="5879006" cy="3265450"/>
          </a:xfrm>
        </p:grpSpPr>
        <p:grpSp>
          <p:nvGrpSpPr>
            <p:cNvPr id="4" name="Groupe 9"/>
            <p:cNvGrpSpPr/>
            <p:nvPr/>
          </p:nvGrpSpPr>
          <p:grpSpPr>
            <a:xfrm>
              <a:off x="4139952" y="3645024"/>
              <a:ext cx="3736032" cy="2456656"/>
              <a:chOff x="4067944" y="3933056"/>
              <a:chExt cx="3736032" cy="2456656"/>
            </a:xfrm>
          </p:grpSpPr>
          <p:cxnSp>
            <p:nvCxnSpPr>
              <p:cNvPr id="7" name="Connecteur droit avec flèche 6"/>
              <p:cNvCxnSpPr/>
              <p:nvPr/>
            </p:nvCxnSpPr>
            <p:spPr>
              <a:xfrm flipV="1">
                <a:off x="4067944" y="3933056"/>
                <a:ext cx="0" cy="24482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4067944" y="6381328"/>
                <a:ext cx="3736032" cy="838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11" name="ZoneTexte 10"/>
            <p:cNvSpPr txBox="1"/>
            <p:nvPr/>
          </p:nvSpPr>
          <p:spPr>
            <a:xfrm>
              <a:off x="7884368" y="5805264"/>
              <a:ext cx="1152128" cy="523220"/>
            </a:xfrm>
            <a:prstGeom prst="rect">
              <a:avLst/>
            </a:prstGeom>
            <a:noFill/>
          </p:spPr>
          <p:txBody>
            <a:bodyPr wrap="square" rtlCol="0">
              <a:spAutoFit/>
            </a:bodyPr>
            <a:lstStyle/>
            <a:p>
              <a:pPr algn="ctr"/>
              <a:r>
                <a:rPr lang="fr-FR" sz="2800" dirty="0" smtClean="0"/>
                <a:t>x (m)</a:t>
              </a:r>
              <a:endParaRPr lang="fr-FR" sz="2800" dirty="0"/>
            </a:p>
          </p:txBody>
        </p:sp>
        <p:sp>
          <p:nvSpPr>
            <p:cNvPr id="12" name="ZoneTexte 11"/>
            <p:cNvSpPr txBox="1"/>
            <p:nvPr/>
          </p:nvSpPr>
          <p:spPr>
            <a:xfrm>
              <a:off x="3157490" y="3271164"/>
              <a:ext cx="1080120" cy="523220"/>
            </a:xfrm>
            <a:prstGeom prst="rect">
              <a:avLst/>
            </a:prstGeom>
            <a:noFill/>
          </p:spPr>
          <p:txBody>
            <a:bodyPr wrap="square" rtlCol="0">
              <a:spAutoFit/>
            </a:bodyPr>
            <a:lstStyle/>
            <a:p>
              <a:pPr algn="ctr"/>
              <a:r>
                <a:rPr lang="fr-FR" sz="2800" dirty="0" smtClean="0"/>
                <a:t>T (K)</a:t>
              </a:r>
              <a:endParaRPr lang="fr-FR" sz="2800" dirty="0"/>
            </a:p>
          </p:txBody>
        </p:sp>
        <p:cxnSp>
          <p:nvCxnSpPr>
            <p:cNvPr id="14" name="Connecteur droit 13"/>
            <p:cNvCxnSpPr/>
            <p:nvPr/>
          </p:nvCxnSpPr>
          <p:spPr>
            <a:xfrm>
              <a:off x="4139952" y="4149080"/>
              <a:ext cx="2664296" cy="136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6526078" y="5995638"/>
              <a:ext cx="648072" cy="523220"/>
            </a:xfrm>
            <a:prstGeom prst="rect">
              <a:avLst/>
            </a:prstGeom>
            <a:noFill/>
          </p:spPr>
          <p:txBody>
            <a:bodyPr wrap="square" rtlCol="0">
              <a:spAutoFit/>
            </a:bodyPr>
            <a:lstStyle/>
            <a:p>
              <a:pPr algn="ctr"/>
              <a:r>
                <a:rPr lang="fr-FR" sz="2800" dirty="0" smtClean="0"/>
                <a:t>L</a:t>
              </a:r>
              <a:endParaRPr lang="fr-FR" sz="2800" baseline="-25000" dirty="0"/>
            </a:p>
          </p:txBody>
        </p:sp>
        <p:sp>
          <p:nvSpPr>
            <p:cNvPr id="17" name="ZoneTexte 16"/>
            <p:cNvSpPr txBox="1"/>
            <p:nvPr/>
          </p:nvSpPr>
          <p:spPr>
            <a:xfrm>
              <a:off x="3851920" y="6013394"/>
              <a:ext cx="648072" cy="523220"/>
            </a:xfrm>
            <a:prstGeom prst="rect">
              <a:avLst/>
            </a:prstGeom>
            <a:noFill/>
          </p:spPr>
          <p:txBody>
            <a:bodyPr wrap="square" rtlCol="0">
              <a:spAutoFit/>
            </a:bodyPr>
            <a:lstStyle/>
            <a:p>
              <a:pPr algn="ctr"/>
              <a:r>
                <a:rPr lang="fr-FR" sz="2800" dirty="0" smtClean="0"/>
                <a:t>0</a:t>
              </a:r>
              <a:endParaRPr lang="fr-FR" sz="2800" baseline="-25000" dirty="0"/>
            </a:p>
          </p:txBody>
        </p:sp>
        <p:sp>
          <p:nvSpPr>
            <p:cNvPr id="18" name="ZoneTexte 17"/>
            <p:cNvSpPr txBox="1"/>
            <p:nvPr/>
          </p:nvSpPr>
          <p:spPr>
            <a:xfrm>
              <a:off x="3590522" y="3775220"/>
              <a:ext cx="648072" cy="523220"/>
            </a:xfrm>
            <a:prstGeom prst="rect">
              <a:avLst/>
            </a:prstGeom>
            <a:no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19" name="ZoneTexte 18"/>
            <p:cNvSpPr txBox="1"/>
            <p:nvPr/>
          </p:nvSpPr>
          <p:spPr>
            <a:xfrm>
              <a:off x="3596448" y="5165086"/>
              <a:ext cx="648072" cy="523220"/>
            </a:xfrm>
            <a:prstGeom prst="rect">
              <a:avLst/>
            </a:prstGeom>
            <a:noFill/>
          </p:spPr>
          <p:txBody>
            <a:bodyPr wrap="square" rtlCol="0">
              <a:spAutoFit/>
            </a:bodyPr>
            <a:lstStyle/>
            <a:p>
              <a:pPr algn="ctr"/>
              <a:r>
                <a:rPr lang="fr-FR" sz="2800" dirty="0" smtClean="0"/>
                <a:t>T</a:t>
              </a:r>
              <a:r>
                <a:rPr lang="fr-FR" sz="2800" baseline="-25000" dirty="0" smtClean="0"/>
                <a:t>2</a:t>
              </a:r>
              <a:endParaRPr lang="fr-FR" sz="2800" baseline="-25000" dirty="0"/>
            </a:p>
          </p:txBody>
        </p:sp>
        <p:cxnSp>
          <p:nvCxnSpPr>
            <p:cNvPr id="22" name="Connecteur droit 21"/>
            <p:cNvCxnSpPr/>
            <p:nvPr/>
          </p:nvCxnSpPr>
          <p:spPr>
            <a:xfrm>
              <a:off x="6804248" y="5517232"/>
              <a:ext cx="0" cy="64807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4139952" y="5517232"/>
              <a:ext cx="266429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
        <p:nvSpPr>
          <p:cNvPr id="27" name="ZoneTexte 26"/>
          <p:cNvSpPr txBox="1"/>
          <p:nvPr/>
        </p:nvSpPr>
        <p:spPr>
          <a:xfrm>
            <a:off x="323528" y="2636912"/>
            <a:ext cx="2448272" cy="954107"/>
          </a:xfrm>
          <a:prstGeom prst="rect">
            <a:avLst/>
          </a:prstGeom>
          <a:noFill/>
        </p:spPr>
        <p:txBody>
          <a:bodyPr wrap="square" rtlCol="0">
            <a:spAutoFit/>
          </a:bodyPr>
          <a:lstStyle/>
          <a:p>
            <a:pPr algn="ctr"/>
            <a:r>
              <a:rPr lang="fr-FR" sz="2800" dirty="0" smtClean="0"/>
              <a:t>Deuxième loi de FOURIER</a:t>
            </a:r>
            <a:endParaRPr lang="fr-FR" sz="2800" dirty="0"/>
          </a:p>
        </p:txBody>
      </p:sp>
      <p:sp>
        <p:nvSpPr>
          <p:cNvPr id="21" name="ZoneTexte 20"/>
          <p:cNvSpPr txBox="1"/>
          <p:nvPr/>
        </p:nvSpPr>
        <p:spPr>
          <a:xfrm>
            <a:off x="539552" y="4005064"/>
            <a:ext cx="2448272" cy="1077218"/>
          </a:xfrm>
          <a:prstGeom prst="rect">
            <a:avLst/>
          </a:prstGeom>
          <a:noFill/>
        </p:spPr>
        <p:txBody>
          <a:bodyPr wrap="square" rtlCol="0">
            <a:spAutoFit/>
          </a:bodyPr>
          <a:lstStyle/>
          <a:p>
            <a:pPr algn="ctr"/>
            <a:r>
              <a:rPr lang="fr-FR" sz="3200" dirty="0" smtClean="0"/>
              <a:t>Régime non permanent</a:t>
            </a:r>
            <a:endParaRPr lang="fr-FR" sz="3200" dirty="0"/>
          </a:p>
        </p:txBody>
      </p:sp>
      <p:sp>
        <p:nvSpPr>
          <p:cNvPr id="24" name="ZoneTexte 23"/>
          <p:cNvSpPr txBox="1"/>
          <p:nvPr/>
        </p:nvSpPr>
        <p:spPr>
          <a:xfrm>
            <a:off x="4572000" y="5661248"/>
            <a:ext cx="3888432" cy="584775"/>
          </a:xfrm>
          <a:prstGeom prst="rect">
            <a:avLst/>
          </a:prstGeom>
          <a:noFill/>
        </p:spPr>
        <p:txBody>
          <a:bodyPr wrap="square" rtlCol="0">
            <a:spAutoFit/>
          </a:bodyPr>
          <a:lstStyle/>
          <a:p>
            <a:pPr algn="ctr"/>
            <a:r>
              <a:rPr lang="fr-FR" sz="3200" dirty="0" smtClean="0"/>
              <a:t>Régime permanent</a:t>
            </a:r>
            <a:endParaRPr lang="fr-FR" sz="3200" dirty="0"/>
          </a:p>
        </p:txBody>
      </p:sp>
      <p:grpSp>
        <p:nvGrpSpPr>
          <p:cNvPr id="5" name="Groupe 29"/>
          <p:cNvGrpSpPr/>
          <p:nvPr/>
        </p:nvGrpSpPr>
        <p:grpSpPr>
          <a:xfrm>
            <a:off x="1835696" y="5157192"/>
            <a:ext cx="2664296" cy="936104"/>
            <a:chOff x="1619672" y="5085184"/>
            <a:chExt cx="2664296" cy="936104"/>
          </a:xfrm>
        </p:grpSpPr>
        <p:cxnSp>
          <p:nvCxnSpPr>
            <p:cNvPr id="26" name="Connecteur droit avec flèche 25"/>
            <p:cNvCxnSpPr/>
            <p:nvPr/>
          </p:nvCxnSpPr>
          <p:spPr>
            <a:xfrm>
              <a:off x="1619672" y="5085184"/>
              <a:ext cx="0" cy="936104"/>
            </a:xfrm>
            <a:prstGeom prst="straightConnector1">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619672" y="6021288"/>
              <a:ext cx="2664296"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0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20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14299"/>
            <a:ext cx="8435280" cy="1760186"/>
          </a:xfrm>
        </p:spPr>
        <p:txBody>
          <a:bodyPr>
            <a:normAutofit/>
          </a:bodyPr>
          <a:lstStyle/>
          <a:p>
            <a:r>
              <a:rPr lang="fr-FR" sz="3200" dirty="0" smtClean="0"/>
              <a:t>Expressions à utiliser pour retrouver la valeur du gradient en fonction de la symétrie proposée.</a:t>
            </a:r>
            <a:br>
              <a:rPr lang="fr-FR" sz="3200" dirty="0" smtClean="0"/>
            </a:br>
            <a:r>
              <a:rPr lang="fr-FR" sz="3200" dirty="0" smtClean="0"/>
              <a:t>Synthèse</a:t>
            </a:r>
            <a:endParaRPr lang="fr-FR" sz="3200" dirty="0"/>
          </a:p>
        </p:txBody>
      </p:sp>
      <p:pic>
        <p:nvPicPr>
          <p:cNvPr id="123906" name="Picture 2"/>
          <p:cNvPicPr>
            <a:picLocks noChangeAspect="1" noChangeArrowheads="1"/>
          </p:cNvPicPr>
          <p:nvPr/>
        </p:nvPicPr>
        <p:blipFill>
          <a:blip r:embed="rId3" cstate="print"/>
          <a:srcRect l="47249" t="56699" r="40151" b="34201"/>
          <a:stretch>
            <a:fillRect/>
          </a:stretch>
        </p:blipFill>
        <p:spPr bwMode="auto">
          <a:xfrm>
            <a:off x="1979712" y="2958043"/>
            <a:ext cx="2304256" cy="93610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47643" t="67031" r="35426" b="23869"/>
          <a:stretch>
            <a:fillRect/>
          </a:stretch>
        </p:blipFill>
        <p:spPr bwMode="auto">
          <a:xfrm>
            <a:off x="2051720" y="4149080"/>
            <a:ext cx="3096344" cy="936104"/>
          </a:xfrm>
          <a:prstGeom prst="rect">
            <a:avLst/>
          </a:prstGeom>
          <a:noFill/>
          <a:ln w="9525">
            <a:noFill/>
            <a:miter lim="800000"/>
            <a:headEnd/>
            <a:tailEnd/>
          </a:ln>
        </p:spPr>
      </p:pic>
      <p:sp>
        <p:nvSpPr>
          <p:cNvPr id="6" name="ZoneTexte 5"/>
          <p:cNvSpPr txBox="1"/>
          <p:nvPr/>
        </p:nvSpPr>
        <p:spPr>
          <a:xfrm>
            <a:off x="111294" y="3102059"/>
            <a:ext cx="1512168" cy="461665"/>
          </a:xfrm>
          <a:prstGeom prst="rect">
            <a:avLst/>
          </a:prstGeom>
          <a:noFill/>
        </p:spPr>
        <p:txBody>
          <a:bodyPr wrap="square" rtlCol="0">
            <a:spAutoFit/>
          </a:bodyPr>
          <a:lstStyle/>
          <a:p>
            <a:pPr algn="ctr"/>
            <a:r>
              <a:rPr lang="fr-FR" sz="2400" dirty="0" smtClean="0"/>
              <a:t>Mur plan</a:t>
            </a:r>
            <a:endParaRPr lang="fr-FR" sz="2400" dirty="0"/>
          </a:p>
        </p:txBody>
      </p:sp>
      <p:sp>
        <p:nvSpPr>
          <p:cNvPr id="7" name="Flèche droite 6"/>
          <p:cNvSpPr/>
          <p:nvPr/>
        </p:nvSpPr>
        <p:spPr>
          <a:xfrm>
            <a:off x="1763688" y="3284984"/>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3907" name="Picture 3"/>
          <p:cNvPicPr>
            <a:picLocks noChangeAspect="1" noChangeArrowheads="1"/>
          </p:cNvPicPr>
          <p:nvPr/>
        </p:nvPicPr>
        <p:blipFill>
          <a:blip r:embed="rId4" cstate="print"/>
          <a:srcRect l="33862" t="82599" r="36607" b="9701"/>
          <a:stretch>
            <a:fillRect/>
          </a:stretch>
        </p:blipFill>
        <p:spPr bwMode="auto">
          <a:xfrm>
            <a:off x="1907704" y="5517232"/>
            <a:ext cx="5400600" cy="792088"/>
          </a:xfrm>
          <a:prstGeom prst="rect">
            <a:avLst/>
          </a:prstGeom>
          <a:noFill/>
          <a:ln w="9525">
            <a:noFill/>
            <a:miter lim="800000"/>
            <a:headEnd/>
            <a:tailEnd/>
          </a:ln>
        </p:spPr>
      </p:pic>
      <p:sp>
        <p:nvSpPr>
          <p:cNvPr id="9" name="ZoneTexte 8"/>
          <p:cNvSpPr txBox="1"/>
          <p:nvPr/>
        </p:nvSpPr>
        <p:spPr>
          <a:xfrm>
            <a:off x="-113573" y="4182179"/>
            <a:ext cx="1800200" cy="830997"/>
          </a:xfrm>
          <a:prstGeom prst="rect">
            <a:avLst/>
          </a:prstGeom>
          <a:noFill/>
        </p:spPr>
        <p:txBody>
          <a:bodyPr wrap="square" rtlCol="0">
            <a:spAutoFit/>
          </a:bodyPr>
          <a:lstStyle/>
          <a:p>
            <a:pPr algn="ctr"/>
            <a:r>
              <a:rPr lang="fr-FR" sz="2400" dirty="0" smtClean="0"/>
              <a:t>Tuyau cylindrique</a:t>
            </a:r>
            <a:endParaRPr lang="fr-FR" sz="2400" dirty="0"/>
          </a:p>
        </p:txBody>
      </p:sp>
      <p:sp>
        <p:nvSpPr>
          <p:cNvPr id="10" name="ZoneTexte 9"/>
          <p:cNvSpPr txBox="1"/>
          <p:nvPr/>
        </p:nvSpPr>
        <p:spPr>
          <a:xfrm>
            <a:off x="-170674" y="5550331"/>
            <a:ext cx="1728192" cy="830997"/>
          </a:xfrm>
          <a:prstGeom prst="rect">
            <a:avLst/>
          </a:prstGeom>
          <a:noFill/>
        </p:spPr>
        <p:txBody>
          <a:bodyPr wrap="square" rtlCol="0">
            <a:spAutoFit/>
          </a:bodyPr>
          <a:lstStyle/>
          <a:p>
            <a:pPr algn="ctr"/>
            <a:r>
              <a:rPr lang="fr-FR" sz="2400" dirty="0" smtClean="0"/>
              <a:t>Boule sphérique</a:t>
            </a:r>
            <a:endParaRPr lang="fr-FR" sz="2400" dirty="0"/>
          </a:p>
        </p:txBody>
      </p:sp>
      <p:sp>
        <p:nvSpPr>
          <p:cNvPr id="11" name="Flèche droite 10"/>
          <p:cNvSpPr/>
          <p:nvPr/>
        </p:nvSpPr>
        <p:spPr>
          <a:xfrm>
            <a:off x="1691680" y="4509120"/>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droite 11"/>
          <p:cNvSpPr/>
          <p:nvPr/>
        </p:nvSpPr>
        <p:spPr>
          <a:xfrm>
            <a:off x="1547664" y="5805264"/>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4860032" y="3284984"/>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droite 14"/>
          <p:cNvSpPr/>
          <p:nvPr/>
        </p:nvSpPr>
        <p:spPr>
          <a:xfrm>
            <a:off x="5508104" y="4509120"/>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3908" name="Object 3"/>
          <p:cNvGraphicFramePr>
            <a:graphicFrameLocks noChangeAspect="1"/>
          </p:cNvGraphicFramePr>
          <p:nvPr/>
        </p:nvGraphicFramePr>
        <p:xfrm>
          <a:off x="6012160" y="2852936"/>
          <a:ext cx="1823294" cy="965853"/>
        </p:xfrm>
        <a:graphic>
          <a:graphicData uri="http://schemas.openxmlformats.org/presentationml/2006/ole">
            <mc:AlternateContent xmlns:mc="http://schemas.openxmlformats.org/markup-compatibility/2006">
              <mc:Choice xmlns:v="urn:schemas-microsoft-com:vml" Requires="v">
                <p:oleObj spid="_x0000_s5125" name="Équation" r:id="rId5" imgW="812520" imgH="431640" progId="Equation.3">
                  <p:embed/>
                </p:oleObj>
              </mc:Choice>
              <mc:Fallback>
                <p:oleObj name="Équation" r:id="rId5" imgW="812520" imgH="431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2852936"/>
                        <a:ext cx="1823294" cy="965853"/>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123909" name="Object 3"/>
          <p:cNvGraphicFramePr>
            <a:graphicFrameLocks noChangeAspect="1"/>
          </p:cNvGraphicFramePr>
          <p:nvPr/>
        </p:nvGraphicFramePr>
        <p:xfrm>
          <a:off x="6084168" y="4077072"/>
          <a:ext cx="2166937" cy="965200"/>
        </p:xfrm>
        <a:graphic>
          <a:graphicData uri="http://schemas.openxmlformats.org/presentationml/2006/ole">
            <mc:AlternateContent xmlns:mc="http://schemas.openxmlformats.org/markup-compatibility/2006">
              <mc:Choice xmlns:v="urn:schemas-microsoft-com:vml" Requires="v">
                <p:oleObj spid="_x0000_s5126" name="Équation" r:id="rId7" imgW="965160" imgH="431640" progId="Equation.3">
                  <p:embed/>
                </p:oleObj>
              </mc:Choice>
              <mc:Fallback>
                <p:oleObj name="Équation" r:id="rId7" imgW="965160" imgH="4316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168" y="4077072"/>
                        <a:ext cx="2166937" cy="96520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8" name="Accolade ouvrante 17"/>
          <p:cNvSpPr/>
          <p:nvPr/>
        </p:nvSpPr>
        <p:spPr>
          <a:xfrm rot="5400000">
            <a:off x="6624228" y="1110216"/>
            <a:ext cx="576064" cy="30963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p:cNvSpPr txBox="1"/>
          <p:nvPr/>
        </p:nvSpPr>
        <p:spPr>
          <a:xfrm>
            <a:off x="5436096" y="1844824"/>
            <a:ext cx="2952328" cy="523220"/>
          </a:xfrm>
          <a:prstGeom prst="rect">
            <a:avLst/>
          </a:prstGeom>
          <a:noFill/>
        </p:spPr>
        <p:txBody>
          <a:bodyPr wrap="square" rtlCol="0">
            <a:spAutoFit/>
          </a:bodyPr>
          <a:lstStyle/>
          <a:p>
            <a:pPr algn="ctr"/>
            <a:r>
              <a:rPr lang="fr-FR" sz="2800" dirty="0" smtClean="0"/>
              <a:t>A une direction</a:t>
            </a:r>
            <a:endParaRPr lang="fr-FR" sz="2800" dirty="0"/>
          </a:p>
        </p:txBody>
      </p:sp>
      <p:grpSp>
        <p:nvGrpSpPr>
          <p:cNvPr id="3" name="Groupe 26"/>
          <p:cNvGrpSpPr/>
          <p:nvPr/>
        </p:nvGrpSpPr>
        <p:grpSpPr>
          <a:xfrm>
            <a:off x="2555776" y="2852936"/>
            <a:ext cx="1512168" cy="1152128"/>
            <a:chOff x="3491880" y="1484784"/>
            <a:chExt cx="1512168" cy="1152128"/>
          </a:xfrm>
        </p:grpSpPr>
        <p:cxnSp>
          <p:nvCxnSpPr>
            <p:cNvPr id="24" name="Connecteur droit 23"/>
            <p:cNvCxnSpPr/>
            <p:nvPr/>
          </p:nvCxnSpPr>
          <p:spPr>
            <a:xfrm flipH="1">
              <a:off x="3491880" y="1484784"/>
              <a:ext cx="1440160" cy="1152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flipV="1">
              <a:off x="3563888" y="1484784"/>
              <a:ext cx="1440160" cy="1152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Groupe 27"/>
          <p:cNvGrpSpPr/>
          <p:nvPr/>
        </p:nvGrpSpPr>
        <p:grpSpPr>
          <a:xfrm>
            <a:off x="3347864" y="4221088"/>
            <a:ext cx="1800200" cy="1008112"/>
            <a:chOff x="3491880" y="1484784"/>
            <a:chExt cx="1512168" cy="1152128"/>
          </a:xfrm>
        </p:grpSpPr>
        <p:cxnSp>
          <p:nvCxnSpPr>
            <p:cNvPr id="29" name="Connecteur droit 28"/>
            <p:cNvCxnSpPr/>
            <p:nvPr/>
          </p:nvCxnSpPr>
          <p:spPr>
            <a:xfrm flipH="1">
              <a:off x="3491880" y="1484784"/>
              <a:ext cx="1440160" cy="1152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flipV="1">
              <a:off x="3563888" y="1484784"/>
              <a:ext cx="1440160" cy="1152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3300364" y="5589240"/>
            <a:ext cx="396044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droite 31"/>
          <p:cNvSpPr/>
          <p:nvPr/>
        </p:nvSpPr>
        <p:spPr>
          <a:xfrm>
            <a:off x="3779912" y="5805264"/>
            <a:ext cx="288032" cy="105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3910" name="Object 3"/>
          <p:cNvGraphicFramePr>
            <a:graphicFrameLocks noChangeAspect="1"/>
          </p:cNvGraphicFramePr>
          <p:nvPr/>
        </p:nvGraphicFramePr>
        <p:xfrm>
          <a:off x="4427984" y="5445224"/>
          <a:ext cx="2481262" cy="965200"/>
        </p:xfrm>
        <a:graphic>
          <a:graphicData uri="http://schemas.openxmlformats.org/presentationml/2006/ole">
            <mc:AlternateContent xmlns:mc="http://schemas.openxmlformats.org/markup-compatibility/2006">
              <mc:Choice xmlns:v="urn:schemas-microsoft-com:vml" Requires="v">
                <p:oleObj spid="_x0000_s5127" name="Équation" r:id="rId9" imgW="1104840" imgH="431640" progId="Equation.3">
                  <p:embed/>
                </p:oleObj>
              </mc:Choice>
              <mc:Fallback>
                <p:oleObj name="Équation" r:id="rId9" imgW="1104840" imgH="43164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984" y="5445224"/>
                        <a:ext cx="2481262" cy="96520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3" name="Ellipse 32"/>
          <p:cNvSpPr/>
          <p:nvPr/>
        </p:nvSpPr>
        <p:spPr>
          <a:xfrm>
            <a:off x="6372200" y="2708920"/>
            <a:ext cx="1080120" cy="1251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6660232" y="3933056"/>
            <a:ext cx="1152128" cy="1251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217339" y="5343099"/>
            <a:ext cx="1154861" cy="1251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fade">
                                      <p:cBhvr>
                                        <p:cTn id="7" dur="2000"/>
                                        <p:tgtEl>
                                          <p:spTgt spid="1239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7"/>
                                        </p:tgtEl>
                                        <p:attrNameLst>
                                          <p:attrName>style.visibility</p:attrName>
                                        </p:attrNameLst>
                                      </p:cBhvr>
                                      <p:to>
                                        <p:strVal val="visible"/>
                                      </p:to>
                                    </p:set>
                                    <p:animEffect transition="in" filter="fade">
                                      <p:cBhvr>
                                        <p:cTn id="17" dur="2000"/>
                                        <p:tgtEl>
                                          <p:spTgt spid="1239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0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23908"/>
                                        </p:tgtEl>
                                        <p:attrNameLst>
                                          <p:attrName>style.visibility</p:attrName>
                                        </p:attrNameLst>
                                      </p:cBhvr>
                                      <p:to>
                                        <p:strVal val="visible"/>
                                      </p:to>
                                    </p:set>
                                    <p:animEffect transition="in" filter="fade">
                                      <p:cBhvr>
                                        <p:cTn id="31" dur="2000"/>
                                        <p:tgtEl>
                                          <p:spTgt spid="1239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20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123909"/>
                                        </p:tgtEl>
                                        <p:attrNameLst>
                                          <p:attrName>style.visibility</p:attrName>
                                        </p:attrNameLst>
                                      </p:cBhvr>
                                      <p:to>
                                        <p:strVal val="visible"/>
                                      </p:to>
                                    </p:set>
                                    <p:animEffect transition="in" filter="fade">
                                      <p:cBhvr>
                                        <p:cTn id="39" dur="2000"/>
                                        <p:tgtEl>
                                          <p:spTgt spid="1239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20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0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123910"/>
                                        </p:tgtEl>
                                        <p:attrNameLst>
                                          <p:attrName>style.visibility</p:attrName>
                                        </p:attrNameLst>
                                      </p:cBhvr>
                                      <p:to>
                                        <p:strVal val="visible"/>
                                      </p:to>
                                    </p:set>
                                    <p:animEffect transition="in" filter="fade">
                                      <p:cBhvr>
                                        <p:cTn id="52" dur="2000"/>
                                        <p:tgtEl>
                                          <p:spTgt spid="1239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0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20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1" grpId="0" animBg="1"/>
      <p:bldP spid="32" grpId="0" animBg="1"/>
      <p:bldP spid="33" grpId="0" animBg="1"/>
      <p:bldP spid="3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a:xfrm>
            <a:off x="457200" y="-17140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smtClean="0">
                <a:ln>
                  <a:noFill/>
                </a:ln>
                <a:solidFill>
                  <a:schemeClr val="tx1"/>
                </a:solidFill>
                <a:effectLst/>
                <a:uLnTx/>
                <a:uFillTx/>
                <a:latin typeface="+mj-lt"/>
                <a:ea typeface="+mj-ea"/>
                <a:cs typeface="+mj-cs"/>
              </a:rPr>
              <a:t>Abaque FOURIER thermique</a:t>
            </a:r>
            <a:endParaRPr kumimoji="0" lang="fr-FR" sz="3200" b="0" i="0" u="none" strike="noStrike" kern="1200" cap="none" spc="0" normalizeH="0" baseline="0" noProof="0" dirty="0">
              <a:ln>
                <a:noFill/>
              </a:ln>
              <a:solidFill>
                <a:schemeClr val="tx1"/>
              </a:solidFill>
              <a:effectLst/>
              <a:uLnTx/>
              <a:uFillTx/>
              <a:latin typeface="+mj-lt"/>
              <a:ea typeface="+mj-ea"/>
              <a:cs typeface="+mj-cs"/>
            </a:endParaRPr>
          </a:p>
        </p:txBody>
      </p:sp>
      <p:pic>
        <p:nvPicPr>
          <p:cNvPr id="33795" name="Picture 3"/>
          <p:cNvPicPr>
            <a:picLocks noChangeAspect="1" noChangeArrowheads="1"/>
          </p:cNvPicPr>
          <p:nvPr/>
        </p:nvPicPr>
        <p:blipFill>
          <a:blip r:embed="rId2" cstate="print"/>
          <a:srcRect l="23231" t="10500" r="15739" b="13201"/>
          <a:stretch>
            <a:fillRect/>
          </a:stretch>
        </p:blipFill>
        <p:spPr bwMode="auto">
          <a:xfrm>
            <a:off x="88701" y="648072"/>
            <a:ext cx="9010909" cy="6165304"/>
          </a:xfrm>
          <a:prstGeom prst="rect">
            <a:avLst/>
          </a:prstGeom>
          <a:noFill/>
          <a:ln w="9525">
            <a:noFill/>
            <a:miter lim="800000"/>
            <a:headEnd/>
            <a:tailEnd/>
          </a:ln>
        </p:spPr>
      </p:pic>
      <p:cxnSp>
        <p:nvCxnSpPr>
          <p:cNvPr id="9" name="Connecteur droit 8"/>
          <p:cNvCxnSpPr/>
          <p:nvPr/>
        </p:nvCxnSpPr>
        <p:spPr>
          <a:xfrm>
            <a:off x="683568" y="1026858"/>
            <a:ext cx="1728192"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rot="5400000">
            <a:off x="-1566392" y="3637336"/>
            <a:ext cx="522000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715318" y="6203404"/>
            <a:ext cx="648072" cy="369332"/>
          </a:xfrm>
          <a:prstGeom prst="rect">
            <a:avLst/>
          </a:prstGeom>
          <a:noFill/>
        </p:spPr>
        <p:txBody>
          <a:bodyPr wrap="square" rtlCol="0">
            <a:spAutoFit/>
          </a:bodyPr>
          <a:lstStyle/>
          <a:p>
            <a:r>
              <a:rPr lang="fr-FR" dirty="0" smtClean="0">
                <a:solidFill>
                  <a:srgbClr val="FF0000"/>
                </a:solidFill>
              </a:rPr>
              <a:t>0,13</a:t>
            </a:r>
            <a:endParaRPr lang="fr-FR" dirty="0">
              <a:solidFill>
                <a:srgbClr val="FF0000"/>
              </a:solidFill>
            </a:endParaRPr>
          </a:p>
        </p:txBody>
      </p:sp>
      <p:sp>
        <p:nvSpPr>
          <p:cNvPr id="13" name="ZoneTexte 12"/>
          <p:cNvSpPr txBox="1"/>
          <p:nvPr/>
        </p:nvSpPr>
        <p:spPr>
          <a:xfrm>
            <a:off x="2483768" y="836712"/>
            <a:ext cx="648072" cy="369332"/>
          </a:xfrm>
          <a:prstGeom prst="rect">
            <a:avLst/>
          </a:prstGeom>
          <a:noFill/>
        </p:spPr>
        <p:txBody>
          <a:bodyPr wrap="square" rtlCol="0">
            <a:spAutoFit/>
          </a:bodyPr>
          <a:lstStyle/>
          <a:p>
            <a:pPr algn="ctr"/>
            <a:r>
              <a:rPr lang="fr-FR" dirty="0" smtClean="0">
                <a:solidFill>
                  <a:srgbClr val="FF0000"/>
                </a:solidFill>
              </a:rPr>
              <a:t>0,75</a:t>
            </a:r>
            <a:endParaRPr lang="fr-FR" dirty="0">
              <a:solidFill>
                <a:srgbClr val="FF0000"/>
              </a:solidFill>
            </a:endParaRPr>
          </a:p>
        </p:txBody>
      </p:sp>
      <p:cxnSp>
        <p:nvCxnSpPr>
          <p:cNvPr id="15" name="Connecteur droit avec flèche 14"/>
          <p:cNvCxnSpPr/>
          <p:nvPr/>
        </p:nvCxnSpPr>
        <p:spPr>
          <a:xfrm flipH="1">
            <a:off x="2699792" y="1556792"/>
            <a:ext cx="1584176" cy="208823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3673400" y="422108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17"/>
          <p:cNvCxnSpPr/>
          <p:nvPr/>
        </p:nvCxnSpPr>
        <p:spPr>
          <a:xfrm rot="5400000">
            <a:off x="-2083426" y="3485184"/>
            <a:ext cx="5544000" cy="36000"/>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539552" y="404664"/>
            <a:ext cx="504056" cy="369332"/>
          </a:xfrm>
          <a:prstGeom prst="rect">
            <a:avLst/>
          </a:prstGeom>
          <a:noFill/>
        </p:spPr>
        <p:txBody>
          <a:bodyPr wrap="square" rtlCol="0">
            <a:spAutoFit/>
          </a:bodyPr>
          <a:lstStyle/>
          <a:p>
            <a:r>
              <a:rPr lang="fr-FR" dirty="0" smtClean="0">
                <a:solidFill>
                  <a:schemeClr val="tx2">
                    <a:lumMod val="60000"/>
                    <a:lumOff val="40000"/>
                  </a:schemeClr>
                </a:solidFill>
              </a:rPr>
              <a:t>~ 1</a:t>
            </a:r>
            <a:endParaRPr lang="fr-FR" dirty="0">
              <a:solidFill>
                <a:schemeClr val="tx2">
                  <a:lumMod val="60000"/>
                  <a:lumOff val="40000"/>
                </a:schemeClr>
              </a:solidFill>
            </a:endParaRPr>
          </a:p>
        </p:txBody>
      </p:sp>
      <p:sp>
        <p:nvSpPr>
          <p:cNvPr id="21" name="ZoneTexte 20"/>
          <p:cNvSpPr txBox="1"/>
          <p:nvPr/>
        </p:nvSpPr>
        <p:spPr>
          <a:xfrm>
            <a:off x="107504" y="6309320"/>
            <a:ext cx="792088" cy="369332"/>
          </a:xfrm>
          <a:prstGeom prst="rect">
            <a:avLst/>
          </a:prstGeom>
          <a:noFill/>
        </p:spPr>
        <p:txBody>
          <a:bodyPr wrap="square" rtlCol="0">
            <a:spAutoFit/>
          </a:bodyPr>
          <a:lstStyle/>
          <a:p>
            <a:r>
              <a:rPr lang="fr-FR" dirty="0" smtClean="0">
                <a:solidFill>
                  <a:schemeClr val="tx2">
                    <a:lumMod val="60000"/>
                    <a:lumOff val="40000"/>
                  </a:schemeClr>
                </a:solidFill>
              </a:rPr>
              <a:t>0,034</a:t>
            </a:r>
            <a:endParaRPr lang="fr-FR" dirty="0">
              <a:solidFill>
                <a:schemeClr val="tx2">
                  <a:lumMod val="60000"/>
                  <a:lumOff val="40000"/>
                </a:schemeClr>
              </a:solidFill>
            </a:endParaRPr>
          </a:p>
        </p:txBody>
      </p:sp>
      <p:grpSp>
        <p:nvGrpSpPr>
          <p:cNvPr id="2" name="Groupe 25"/>
          <p:cNvGrpSpPr/>
          <p:nvPr/>
        </p:nvGrpSpPr>
        <p:grpSpPr>
          <a:xfrm>
            <a:off x="107504" y="1916832"/>
            <a:ext cx="1872208" cy="4761820"/>
            <a:chOff x="107504" y="1916832"/>
            <a:chExt cx="1872208" cy="4761820"/>
          </a:xfrm>
        </p:grpSpPr>
        <p:cxnSp>
          <p:nvCxnSpPr>
            <p:cNvPr id="17" name="Connecteur droit 16"/>
            <p:cNvCxnSpPr/>
            <p:nvPr/>
          </p:nvCxnSpPr>
          <p:spPr>
            <a:xfrm>
              <a:off x="1763688" y="2060848"/>
              <a:ext cx="8849" cy="417646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475656" y="6309320"/>
              <a:ext cx="504056" cy="369332"/>
            </a:xfrm>
            <a:prstGeom prst="rect">
              <a:avLst/>
            </a:prstGeom>
            <a:noFill/>
          </p:spPr>
          <p:txBody>
            <a:bodyPr wrap="square" rtlCol="0">
              <a:spAutoFit/>
            </a:bodyPr>
            <a:lstStyle/>
            <a:p>
              <a:r>
                <a:rPr lang="fr-FR" dirty="0" smtClean="0">
                  <a:solidFill>
                    <a:schemeClr val="tx2">
                      <a:lumMod val="60000"/>
                      <a:lumOff val="40000"/>
                    </a:schemeClr>
                  </a:solidFill>
                </a:rPr>
                <a:t>0,4</a:t>
              </a:r>
              <a:endParaRPr lang="fr-FR" dirty="0">
                <a:solidFill>
                  <a:schemeClr val="tx2">
                    <a:lumMod val="60000"/>
                    <a:lumOff val="40000"/>
                  </a:schemeClr>
                </a:solidFill>
              </a:endParaRPr>
            </a:p>
          </p:txBody>
        </p:sp>
        <p:sp>
          <p:nvSpPr>
            <p:cNvPr id="23" name="ZoneTexte 22"/>
            <p:cNvSpPr txBox="1"/>
            <p:nvPr/>
          </p:nvSpPr>
          <p:spPr>
            <a:xfrm>
              <a:off x="107504" y="1916832"/>
              <a:ext cx="504056" cy="369332"/>
            </a:xfrm>
            <a:prstGeom prst="rect">
              <a:avLst/>
            </a:prstGeom>
            <a:noFill/>
          </p:spPr>
          <p:txBody>
            <a:bodyPr wrap="square" rtlCol="0">
              <a:spAutoFit/>
            </a:bodyPr>
            <a:lstStyle/>
            <a:p>
              <a:r>
                <a:rPr lang="fr-FR" dirty="0" smtClean="0">
                  <a:solidFill>
                    <a:schemeClr val="tx2">
                      <a:lumMod val="60000"/>
                      <a:lumOff val="40000"/>
                    </a:schemeClr>
                  </a:solidFill>
                </a:rPr>
                <a:t>0,2</a:t>
              </a:r>
              <a:endParaRPr lang="fr-FR" dirty="0">
                <a:solidFill>
                  <a:schemeClr val="tx2">
                    <a:lumMod val="60000"/>
                    <a:lumOff val="40000"/>
                  </a:schemeClr>
                </a:solidFill>
              </a:endParaRPr>
            </a:p>
          </p:txBody>
        </p:sp>
        <p:sp>
          <p:nvSpPr>
            <p:cNvPr id="24" name="Ellipse 23"/>
            <p:cNvSpPr/>
            <p:nvPr/>
          </p:nvSpPr>
          <p:spPr>
            <a:xfrm>
              <a:off x="1691680" y="1988840"/>
              <a:ext cx="144016"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2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2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699792" y="5498068"/>
            <a:ext cx="4032448" cy="523220"/>
          </a:xfrm>
          <a:prstGeom prst="rect">
            <a:avLst/>
          </a:prstGeom>
          <a:noFill/>
        </p:spPr>
        <p:txBody>
          <a:bodyPr wrap="square" rtlCol="0">
            <a:spAutoFit/>
          </a:bodyPr>
          <a:lstStyle/>
          <a:p>
            <a:pPr algn="ctr"/>
            <a:r>
              <a:rPr lang="fr-FR" sz="2800" dirty="0" smtClean="0"/>
              <a:t>Convection naturelle</a:t>
            </a:r>
            <a:endParaRPr lang="fr-FR" sz="2800" dirty="0"/>
          </a:p>
        </p:txBody>
      </p:sp>
      <p:pic>
        <p:nvPicPr>
          <p:cNvPr id="2050" name="Picture 2"/>
          <p:cNvPicPr>
            <a:picLocks noChangeAspect="1" noChangeArrowheads="1"/>
          </p:cNvPicPr>
          <p:nvPr/>
        </p:nvPicPr>
        <p:blipFill>
          <a:blip r:embed="rId2" cstate="print"/>
          <a:srcRect l="62646" t="21000" r="17810" b="50572"/>
          <a:stretch>
            <a:fillRect/>
          </a:stretch>
        </p:blipFill>
        <p:spPr bwMode="auto">
          <a:xfrm>
            <a:off x="5292080" y="2276872"/>
            <a:ext cx="3080342" cy="2520280"/>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13781" t="21000" r="63714" b="50572"/>
          <a:stretch>
            <a:fillRect/>
          </a:stretch>
        </p:blipFill>
        <p:spPr bwMode="auto">
          <a:xfrm>
            <a:off x="683568" y="2348880"/>
            <a:ext cx="3344372" cy="2376264"/>
          </a:xfrm>
          <a:prstGeom prst="rect">
            <a:avLst/>
          </a:prstGeom>
          <a:noFill/>
          <a:ln w="9525">
            <a:noFill/>
            <a:miter lim="800000"/>
            <a:headEnd/>
            <a:tailEnd/>
          </a:ln>
        </p:spPr>
      </p:pic>
      <p:sp>
        <p:nvSpPr>
          <p:cNvPr id="7"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convection : vibration des molécules du fluide + 				déplacement du fluide</a:t>
            </a:r>
            <a:endParaRPr lang="fr-FR" sz="2800" dirty="0"/>
          </a:p>
        </p:txBody>
      </p:sp>
      <p:sp>
        <p:nvSpPr>
          <p:cNvPr id="11"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convection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convection : vibration des molécules du fluide + 				déplacement du fluide</a:t>
            </a:r>
            <a:endParaRPr lang="fr-FR" sz="2800" dirty="0"/>
          </a:p>
        </p:txBody>
      </p:sp>
      <p:sp>
        <p:nvSpPr>
          <p:cNvPr id="11"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convection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 name="Picture 2"/>
          <p:cNvPicPr>
            <a:picLocks noChangeAspect="1" noChangeArrowheads="1"/>
          </p:cNvPicPr>
          <p:nvPr/>
        </p:nvPicPr>
        <p:blipFill>
          <a:blip r:embed="rId2" cstate="print"/>
          <a:srcRect l="72843" t="53899" r="14163" b="29301"/>
          <a:stretch>
            <a:fillRect/>
          </a:stretch>
        </p:blipFill>
        <p:spPr bwMode="auto">
          <a:xfrm>
            <a:off x="395536" y="3573016"/>
            <a:ext cx="2376264" cy="1728192"/>
          </a:xfrm>
          <a:prstGeom prst="rect">
            <a:avLst/>
          </a:prstGeom>
          <a:noFill/>
          <a:ln w="9525">
            <a:noFill/>
            <a:miter lim="800000"/>
            <a:headEnd/>
            <a:tailEnd/>
          </a:ln>
        </p:spPr>
      </p:pic>
      <p:pic>
        <p:nvPicPr>
          <p:cNvPr id="10" name="Picture 2"/>
          <p:cNvPicPr>
            <a:picLocks noChangeAspect="1" noChangeArrowheads="1"/>
          </p:cNvPicPr>
          <p:nvPr/>
        </p:nvPicPr>
        <p:blipFill>
          <a:blip r:embed="rId2" cstate="print"/>
          <a:srcRect l="25987" t="18200" r="58657" b="59400"/>
          <a:stretch>
            <a:fillRect/>
          </a:stretch>
        </p:blipFill>
        <p:spPr bwMode="auto">
          <a:xfrm>
            <a:off x="3419872" y="3068960"/>
            <a:ext cx="2808312" cy="2304256"/>
          </a:xfrm>
          <a:prstGeom prst="rect">
            <a:avLst/>
          </a:prstGeom>
          <a:noFill/>
          <a:ln w="9525">
            <a:noFill/>
            <a:miter lim="800000"/>
            <a:headEnd/>
            <a:tailEnd/>
          </a:ln>
        </p:spPr>
      </p:pic>
      <p:pic>
        <p:nvPicPr>
          <p:cNvPr id="12" name="Picture 2"/>
          <p:cNvPicPr>
            <a:picLocks noChangeAspect="1" noChangeArrowheads="1"/>
          </p:cNvPicPr>
          <p:nvPr/>
        </p:nvPicPr>
        <p:blipFill>
          <a:blip r:embed="rId2" cstate="print"/>
          <a:srcRect l="26381" t="49000" r="60625" b="20201"/>
          <a:stretch>
            <a:fillRect/>
          </a:stretch>
        </p:blipFill>
        <p:spPr bwMode="auto">
          <a:xfrm>
            <a:off x="6516216" y="2924944"/>
            <a:ext cx="2376264" cy="316835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convection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1746" name="Picture 2"/>
          <p:cNvPicPr>
            <a:picLocks noChangeAspect="1" noChangeArrowheads="1"/>
          </p:cNvPicPr>
          <p:nvPr/>
        </p:nvPicPr>
        <p:blipFill>
          <a:blip r:embed="rId2" cstate="print"/>
          <a:srcRect l="52115" t="35063" r="20033" b="24496"/>
          <a:stretch>
            <a:fillRect/>
          </a:stretch>
        </p:blipFill>
        <p:spPr bwMode="auto">
          <a:xfrm>
            <a:off x="1907704" y="1268760"/>
            <a:ext cx="5380736" cy="4392488"/>
          </a:xfrm>
          <a:prstGeom prst="rect">
            <a:avLst/>
          </a:prstGeom>
          <a:noFill/>
          <a:ln w="9525">
            <a:noFill/>
            <a:miter lim="800000"/>
            <a:headEnd/>
            <a:tailEnd/>
          </a:ln>
        </p:spPr>
      </p:pic>
      <p:sp>
        <p:nvSpPr>
          <p:cNvPr id="4" name="ZoneTexte 3"/>
          <p:cNvSpPr txBox="1"/>
          <p:nvPr/>
        </p:nvSpPr>
        <p:spPr>
          <a:xfrm>
            <a:off x="4862316" y="3356992"/>
            <a:ext cx="576064" cy="584775"/>
          </a:xfrm>
          <a:prstGeom prst="rect">
            <a:avLst/>
          </a:prstGeom>
          <a:noFill/>
        </p:spPr>
        <p:txBody>
          <a:bodyPr wrap="square" rtlCol="0">
            <a:spAutoFit/>
          </a:bodyPr>
          <a:lstStyle/>
          <a:p>
            <a:r>
              <a:rPr lang="fr-FR" sz="3200" b="1" dirty="0" smtClean="0"/>
              <a:t>T</a:t>
            </a:r>
            <a:r>
              <a:rPr lang="fr-FR" sz="3200" b="1" baseline="-25000" dirty="0" smtClean="0"/>
              <a:t>P</a:t>
            </a:r>
            <a:endParaRPr lang="fr-FR" sz="3200" b="1" baseline="-25000" dirty="0"/>
          </a:p>
        </p:txBody>
      </p:sp>
      <p:sp>
        <p:nvSpPr>
          <p:cNvPr id="5" name="Rectangle 4"/>
          <p:cNvSpPr/>
          <p:nvPr/>
        </p:nvSpPr>
        <p:spPr>
          <a:xfrm>
            <a:off x="5940152" y="1981525"/>
            <a:ext cx="64807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convection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22" name="Picture 2"/>
          <p:cNvPicPr>
            <a:picLocks noChangeAspect="1" noChangeArrowheads="1"/>
          </p:cNvPicPr>
          <p:nvPr/>
        </p:nvPicPr>
        <p:blipFill>
          <a:blip r:embed="rId2" cstate="print"/>
          <a:srcRect l="10648" t="9624" r="8042" b="14457"/>
          <a:stretch>
            <a:fillRect/>
          </a:stretch>
        </p:blipFill>
        <p:spPr bwMode="auto">
          <a:xfrm rot="-60000">
            <a:off x="1187624" y="1412776"/>
            <a:ext cx="6048672" cy="5112568"/>
          </a:xfrm>
          <a:prstGeom prst="rect">
            <a:avLst/>
          </a:prstGeom>
          <a:noFill/>
          <a:ln w="9525">
            <a:noFill/>
            <a:miter lim="800000"/>
            <a:headEnd/>
            <a:tailEnd/>
          </a:ln>
        </p:spPr>
      </p:pic>
      <p:sp>
        <p:nvSpPr>
          <p:cNvPr id="9" name="ZoneTexte 8"/>
          <p:cNvSpPr txBox="1"/>
          <p:nvPr/>
        </p:nvSpPr>
        <p:spPr>
          <a:xfrm>
            <a:off x="1187624" y="1844824"/>
            <a:ext cx="432048" cy="523220"/>
          </a:xfrm>
          <a:prstGeom prst="rect">
            <a:avLst/>
          </a:prstGeom>
          <a:solidFill>
            <a:schemeClr val="bg1"/>
          </a:solidFill>
        </p:spPr>
        <p:txBody>
          <a:bodyPr wrap="square" rtlCol="0">
            <a:spAutoFit/>
          </a:bodyPr>
          <a:lstStyle/>
          <a:p>
            <a:pPr algn="ctr"/>
            <a:r>
              <a:rPr lang="fr-FR" sz="2800" dirty="0" smtClean="0"/>
              <a:t>T</a:t>
            </a:r>
            <a:endParaRPr lang="fr-FR" sz="2800" dirty="0"/>
          </a:p>
        </p:txBody>
      </p:sp>
      <p:sp>
        <p:nvSpPr>
          <p:cNvPr id="13" name="ZoneTexte 12"/>
          <p:cNvSpPr txBox="1"/>
          <p:nvPr/>
        </p:nvSpPr>
        <p:spPr>
          <a:xfrm>
            <a:off x="1816956" y="2564904"/>
            <a:ext cx="576064"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1</a:t>
            </a:r>
            <a:endParaRPr lang="fr-FR" sz="2800" baseline="-25000" dirty="0"/>
          </a:p>
        </p:txBody>
      </p:sp>
      <p:sp>
        <p:nvSpPr>
          <p:cNvPr id="14" name="ZoneTexte 13"/>
          <p:cNvSpPr txBox="1"/>
          <p:nvPr/>
        </p:nvSpPr>
        <p:spPr>
          <a:xfrm>
            <a:off x="6732240" y="4653136"/>
            <a:ext cx="576064" cy="523220"/>
          </a:xfrm>
          <a:prstGeom prst="rect">
            <a:avLst/>
          </a:prstGeom>
          <a:solidFill>
            <a:schemeClr val="bg1"/>
          </a:solidFill>
        </p:spPr>
        <p:txBody>
          <a:bodyPr wrap="square" rtlCol="0">
            <a:spAutoFit/>
          </a:bodyPr>
          <a:lstStyle/>
          <a:p>
            <a:pPr algn="ctr"/>
            <a:r>
              <a:rPr lang="fr-FR" sz="2800" dirty="0" smtClean="0"/>
              <a:t>T</a:t>
            </a:r>
            <a:r>
              <a:rPr lang="fr-FR" sz="2800" baseline="-25000" dirty="0" smtClean="0"/>
              <a:t>2</a:t>
            </a:r>
            <a:endParaRPr lang="fr-FR" sz="2800" baseline="-25000" dirty="0"/>
          </a:p>
        </p:txBody>
      </p:sp>
      <p:sp>
        <p:nvSpPr>
          <p:cNvPr id="15" name="ZoneTexte 14"/>
          <p:cNvSpPr txBox="1"/>
          <p:nvPr/>
        </p:nvSpPr>
        <p:spPr>
          <a:xfrm>
            <a:off x="4788024" y="3573016"/>
            <a:ext cx="576064" cy="523220"/>
          </a:xfrm>
          <a:prstGeom prst="rect">
            <a:avLst/>
          </a:prstGeom>
          <a:solidFill>
            <a:schemeClr val="bg1"/>
          </a:solidFill>
        </p:spPr>
        <p:txBody>
          <a:bodyPr wrap="square" rtlCol="0">
            <a:spAutoFit/>
          </a:bodyPr>
          <a:lstStyle/>
          <a:p>
            <a:pPr algn="ctr"/>
            <a:r>
              <a:rPr lang="fr-FR" sz="2800" dirty="0" err="1" smtClean="0"/>
              <a:t>T</a:t>
            </a:r>
            <a:r>
              <a:rPr lang="fr-FR" sz="2800" baseline="-25000" dirty="0" err="1" smtClean="0"/>
              <a:t>p</a:t>
            </a:r>
            <a:endParaRPr lang="fr-FR" sz="2800" baseline="-25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smtClean="0"/>
              <a:t>Les échangeurs tubulaires</a:t>
            </a:r>
            <a:endParaRPr lang="fr-FR" dirty="0"/>
          </a:p>
        </p:txBody>
      </p:sp>
      <p:pic>
        <p:nvPicPr>
          <p:cNvPr id="126978" name="Picture 2"/>
          <p:cNvPicPr>
            <a:picLocks noGrp="1" noChangeAspect="1" noChangeArrowheads="1"/>
          </p:cNvPicPr>
          <p:nvPr>
            <p:ph idx="1"/>
          </p:nvPr>
        </p:nvPicPr>
        <p:blipFill>
          <a:blip r:embed="rId2" cstate="print"/>
          <a:srcRect/>
          <a:stretch>
            <a:fillRect/>
          </a:stretch>
        </p:blipFill>
        <p:spPr bwMode="auto">
          <a:xfrm>
            <a:off x="179512" y="1844824"/>
            <a:ext cx="3571875" cy="2381250"/>
          </a:xfrm>
          <a:prstGeom prst="rect">
            <a:avLst/>
          </a:prstGeom>
          <a:noFill/>
          <a:ln w="25400">
            <a:solidFill>
              <a:srgbClr val="FF0000"/>
            </a:solidFill>
            <a:miter lim="800000"/>
            <a:headEnd/>
            <a:tailEnd/>
          </a:ln>
        </p:spPr>
      </p:pic>
      <p:pic>
        <p:nvPicPr>
          <p:cNvPr id="34" name="Picture 8"/>
          <p:cNvPicPr>
            <a:picLocks noChangeArrowheads="1"/>
          </p:cNvPicPr>
          <p:nvPr/>
        </p:nvPicPr>
        <p:blipFill>
          <a:blip r:embed="rId3" cstate="print"/>
          <a:srcRect l="5556" r="12314"/>
          <a:stretch>
            <a:fillRect/>
          </a:stretch>
        </p:blipFill>
        <p:spPr>
          <a:xfrm>
            <a:off x="4211960" y="981075"/>
            <a:ext cx="4751388" cy="5184775"/>
          </a:xfrm>
          <a:prstGeom prst="rect">
            <a:avLst/>
          </a:prstGeom>
          <a:noFill/>
          <a:ln w="25400">
            <a:solidFill>
              <a:schemeClr val="tx1"/>
            </a:solidFill>
          </a:ln>
        </p:spPr>
      </p:pic>
      <p:pic>
        <p:nvPicPr>
          <p:cNvPr id="35" name="Picture 10"/>
          <p:cNvPicPr>
            <a:picLocks noChangeAspect="1" noChangeArrowheads="1"/>
          </p:cNvPicPr>
          <p:nvPr/>
        </p:nvPicPr>
        <p:blipFill>
          <a:blip r:embed="rId4" cstate="print"/>
          <a:srcRect/>
          <a:stretch>
            <a:fillRect/>
          </a:stretch>
        </p:blipFill>
        <p:spPr>
          <a:xfrm>
            <a:off x="1619672" y="5013176"/>
            <a:ext cx="1992313" cy="1155700"/>
          </a:xfrm>
          <a:prstGeom prst="rect">
            <a:avLst/>
          </a:prstGeom>
          <a:noFill/>
          <a:ln w="25400">
            <a:solidFill>
              <a:srgbClr val="FF0000"/>
            </a:solidFill>
          </a:ln>
        </p:spPr>
      </p:pic>
      <p:cxnSp>
        <p:nvCxnSpPr>
          <p:cNvPr id="36" name="Connecteur droit avec flèche 35"/>
          <p:cNvCxnSpPr/>
          <p:nvPr/>
        </p:nvCxnSpPr>
        <p:spPr>
          <a:xfrm rot="10800000" flipV="1">
            <a:off x="5148064" y="5013176"/>
            <a:ext cx="2016224" cy="1440160"/>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181" t="27300" r="64956" b="10401"/>
          <a:stretch>
            <a:fillRect/>
          </a:stretch>
        </p:blipFill>
        <p:spPr bwMode="auto">
          <a:xfrm>
            <a:off x="1907704" y="922111"/>
            <a:ext cx="5636042" cy="5832648"/>
          </a:xfrm>
          <a:prstGeom prst="rect">
            <a:avLst/>
          </a:prstGeom>
          <a:noFill/>
          <a:ln w="9525">
            <a:noFill/>
            <a:miter lim="800000"/>
            <a:headEnd/>
            <a:tailEnd/>
          </a:ln>
        </p:spPr>
      </p:pic>
      <p:sp>
        <p:nvSpPr>
          <p:cNvPr id="3" name="Titre 1"/>
          <p:cNvSpPr txBox="1">
            <a:spLocks/>
          </p:cNvSpPr>
          <p:nvPr/>
        </p:nvSpPr>
        <p:spPr>
          <a:xfrm>
            <a:off x="457200" y="-134259"/>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Echangeurs </a:t>
            </a:r>
            <a:r>
              <a:rPr kumimoji="0" lang="fr-FR" sz="4400" b="0" i="0" u="none" strike="noStrike" kern="1200" cap="none" spc="0" normalizeH="0" baseline="0" noProof="0" dirty="0" err="1" smtClean="0">
                <a:ln>
                  <a:noFill/>
                </a:ln>
                <a:solidFill>
                  <a:schemeClr val="tx1"/>
                </a:solidFill>
                <a:effectLst/>
                <a:uLnTx/>
                <a:uFillTx/>
                <a:latin typeface="+mj-lt"/>
                <a:ea typeface="+mj-ea"/>
                <a:cs typeface="+mj-cs"/>
              </a:rPr>
              <a:t>co</a:t>
            </a:r>
            <a:r>
              <a:rPr kumimoji="0" lang="fr-FR" sz="4400" b="0" i="0" u="none" strike="noStrike" kern="1200" cap="none" spc="0" normalizeH="0" baseline="0" noProof="0" dirty="0" smtClean="0">
                <a:ln>
                  <a:noFill/>
                </a:ln>
                <a:solidFill>
                  <a:schemeClr val="tx1"/>
                </a:solidFill>
                <a:effectLst/>
                <a:uLnTx/>
                <a:uFillTx/>
                <a:latin typeface="+mj-lt"/>
                <a:ea typeface="+mj-ea"/>
                <a:cs typeface="+mj-cs"/>
              </a:rPr>
              <a:t> et contre courant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7168" t="12600" r="29126" b="57301"/>
          <a:stretch>
            <a:fillRect/>
          </a:stretch>
        </p:blipFill>
        <p:spPr bwMode="auto">
          <a:xfrm>
            <a:off x="539552" y="260648"/>
            <a:ext cx="7992888" cy="30963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26381" t="66499" r="25976" b="4101"/>
          <a:stretch>
            <a:fillRect/>
          </a:stretch>
        </p:blipFill>
        <p:spPr bwMode="auto">
          <a:xfrm>
            <a:off x="179512" y="3212976"/>
            <a:ext cx="8712968"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6288"/>
            <a:ext cx="8229600" cy="1143000"/>
          </a:xfrm>
        </p:spPr>
        <p:txBody>
          <a:bodyPr/>
          <a:lstStyle/>
          <a:p>
            <a:r>
              <a:rPr lang="fr-FR" dirty="0" smtClean="0"/>
              <a:t>Objectifs </a:t>
            </a:r>
            <a:r>
              <a:rPr lang="fr-FR" sz="1600" dirty="0" smtClean="0"/>
              <a:t>(être capable de)</a:t>
            </a:r>
            <a:endParaRPr lang="fr-FR" sz="1600" dirty="0"/>
          </a:p>
        </p:txBody>
      </p:sp>
      <p:sp>
        <p:nvSpPr>
          <p:cNvPr id="3" name="Espace réservé du contenu 2"/>
          <p:cNvSpPr>
            <a:spLocks noGrp="1"/>
          </p:cNvSpPr>
          <p:nvPr>
            <p:ph idx="1"/>
          </p:nvPr>
        </p:nvSpPr>
        <p:spPr>
          <a:xfrm>
            <a:off x="-55657" y="476672"/>
            <a:ext cx="9252520" cy="6237312"/>
          </a:xfrm>
        </p:spPr>
        <p:txBody>
          <a:bodyPr>
            <a:noAutofit/>
          </a:bodyPr>
          <a:lstStyle/>
          <a:p>
            <a:r>
              <a:rPr lang="fr-FR" sz="900" dirty="0" smtClean="0"/>
              <a:t>Définir le transfert par conduction</a:t>
            </a:r>
          </a:p>
          <a:p>
            <a:r>
              <a:rPr lang="fr-FR" sz="900" dirty="0" smtClean="0"/>
              <a:t>Définir le notion de gradient de température</a:t>
            </a:r>
          </a:p>
          <a:p>
            <a:r>
              <a:rPr lang="fr-FR" sz="900" dirty="0" smtClean="0"/>
              <a:t>Citer et appliquer la loi Ière loi de FOURIER </a:t>
            </a:r>
          </a:p>
          <a:p>
            <a:r>
              <a:rPr lang="fr-FR" sz="900" dirty="0" smtClean="0"/>
              <a:t>Définir les coefficients de conductivité thermique et de diffusivité thermique en utilisant les unités SI</a:t>
            </a:r>
          </a:p>
          <a:p>
            <a:r>
              <a:rPr lang="fr-FR" sz="900" dirty="0" smtClean="0"/>
              <a:t>Définir le transfert de chaleur par conduction en régime stationnaire</a:t>
            </a:r>
          </a:p>
          <a:p>
            <a:r>
              <a:rPr lang="fr-FR" sz="900" dirty="0" smtClean="0"/>
              <a:t>Définir le coefficient de transfert par conduction, et de résistance thermique (mur simple et tuyau cylindrique) et le coefficient de transfert global équivalent, et de résistance thermique globale équivalente (mur plan ou tuyau cylindrique composite)</a:t>
            </a:r>
          </a:p>
          <a:p>
            <a:r>
              <a:rPr lang="fr-FR" sz="900" dirty="0" smtClean="0"/>
              <a:t>Exprimer le flux de chaleur échangé par conduction (mur plan, tuyau cylindrique, rentrant, sortant) par la méthode globale et la méthode des analogies électriques</a:t>
            </a:r>
          </a:p>
          <a:p>
            <a:r>
              <a:rPr lang="fr-FR" sz="900" dirty="0" smtClean="0"/>
              <a:t>Utiliser l’expression de la surface moyenne logarithmique en géométrie cylindrique</a:t>
            </a:r>
          </a:p>
          <a:p>
            <a:r>
              <a:rPr lang="fr-FR" sz="900" dirty="0" smtClean="0"/>
              <a:t>Définir le transfert de chaleur par conduction en régime non stationnaire</a:t>
            </a:r>
          </a:p>
          <a:p>
            <a:r>
              <a:rPr lang="fr-FR" sz="900" dirty="0" smtClean="0"/>
              <a:t>Retrouver à partir de la deuxième loi de FOURIER (transfert non stationnaire), la loi donnant l’évolution de la température en fonction de la position pour un transfert stationnaire dans le cas d’une symétrie plane, cylindrique et sphérique</a:t>
            </a:r>
          </a:p>
          <a:p>
            <a:r>
              <a:rPr lang="fr-FR" sz="900" dirty="0" smtClean="0"/>
              <a:t>Idem pour l’expression du flux dans les mêmes cas de figure</a:t>
            </a:r>
          </a:p>
          <a:p>
            <a:r>
              <a:rPr lang="fr-FR" sz="900" dirty="0" smtClean="0"/>
              <a:t>Définir le nombre de FOURIER et justifier son intérêt</a:t>
            </a:r>
          </a:p>
          <a:p>
            <a:r>
              <a:rPr lang="fr-FR" sz="900" dirty="0" smtClean="0"/>
              <a:t>Utiliser l’abaque de FOURIER (trouver la température d’un produit à une position donnée correspondant au temps de pénétration de la chaleur pour une géométrie donnée) et (trouver le temps de pénétration de la chaleur correspondant à une température donnée du produit à une position donnée pour une géométrie donnée)</a:t>
            </a:r>
          </a:p>
          <a:p>
            <a:r>
              <a:rPr lang="fr-FR" sz="900" dirty="0" smtClean="0"/>
              <a:t>Associer au modèle des deux plaques infinies, la mesure d’un transfert axial de la chaleur par conduction en régime non stationnaire</a:t>
            </a:r>
          </a:p>
          <a:p>
            <a:r>
              <a:rPr lang="fr-FR" sz="900" dirty="0" smtClean="0"/>
              <a:t>Associer au modèle du cylindre infini, la mesure d’un transfert radial de la chaleur par conduction en régime non stationnaire</a:t>
            </a:r>
          </a:p>
          <a:p>
            <a:r>
              <a:rPr lang="fr-FR" sz="900" dirty="0" smtClean="0"/>
              <a:t> Associer au modèle de la sphère, la mesure d’un transfert radial de la chaleur par conduction en régime non stationnaire</a:t>
            </a:r>
          </a:p>
          <a:p>
            <a:r>
              <a:rPr lang="fr-FR" sz="900" dirty="0" smtClean="0"/>
              <a:t>Calculer la température réelle d’un produit  de symétrie cylindrique subissant un transfert de chaleur  radial et axial, par conduction  en régime non stationnaire </a:t>
            </a:r>
          </a:p>
          <a:p>
            <a:r>
              <a:rPr lang="fr-FR" sz="900" dirty="0" smtClean="0"/>
              <a:t>Définir le transfert de chaleur par convection en précisant l’importance de la couche laminaire</a:t>
            </a:r>
          </a:p>
          <a:p>
            <a:r>
              <a:rPr lang="fr-FR" sz="900" dirty="0" smtClean="0"/>
              <a:t>Citer et définir la loi de NEWTON</a:t>
            </a:r>
          </a:p>
          <a:p>
            <a:r>
              <a:rPr lang="fr-FR" sz="900" dirty="0" smtClean="0"/>
              <a:t>Définir le coefficient de transfert  par convection</a:t>
            </a:r>
          </a:p>
          <a:p>
            <a:r>
              <a:rPr lang="fr-FR" sz="900" dirty="0" smtClean="0"/>
              <a:t>Définir la convection libre et forcée</a:t>
            </a:r>
          </a:p>
          <a:p>
            <a:r>
              <a:rPr lang="fr-FR" sz="900" dirty="0" smtClean="0"/>
              <a:t>Calculer les coefficients de convection libre et forcé en utilisant les relations empiriques</a:t>
            </a:r>
          </a:p>
          <a:p>
            <a:r>
              <a:rPr lang="fr-FR" sz="900" dirty="0" smtClean="0"/>
              <a:t>Connaître l’expression du nombre de REYNOLDS</a:t>
            </a:r>
          </a:p>
          <a:p>
            <a:r>
              <a:rPr lang="fr-FR" sz="900" dirty="0" smtClean="0"/>
              <a:t>Connaître les différentes conversions associées à la viscosité dynamique (Poise, </a:t>
            </a:r>
            <a:r>
              <a:rPr lang="fr-FR" sz="900" dirty="0" err="1" smtClean="0"/>
              <a:t>cPo</a:t>
            </a:r>
            <a:r>
              <a:rPr lang="fr-FR" sz="900" dirty="0" smtClean="0"/>
              <a:t>, poiseuille, </a:t>
            </a:r>
            <a:r>
              <a:rPr lang="fr-FR" sz="900" dirty="0" err="1" smtClean="0"/>
              <a:t>daPo</a:t>
            </a:r>
            <a:r>
              <a:rPr lang="fr-FR" sz="900" dirty="0" smtClean="0"/>
              <a:t> en </a:t>
            </a:r>
            <a:r>
              <a:rPr lang="fr-FR" sz="900" dirty="0" err="1" smtClean="0"/>
              <a:t>Pa.s</a:t>
            </a:r>
            <a:r>
              <a:rPr lang="fr-FR" sz="900" dirty="0" smtClean="0"/>
              <a:t>) et cinématique (Stokes, centistokes, </a:t>
            </a:r>
            <a:r>
              <a:rPr lang="fr-FR" sz="900" dirty="0" err="1" smtClean="0"/>
              <a:t>myriastokes</a:t>
            </a:r>
            <a:r>
              <a:rPr lang="fr-FR" sz="900" dirty="0" smtClean="0"/>
              <a:t> en m</a:t>
            </a:r>
            <a:r>
              <a:rPr lang="fr-FR" sz="900" baseline="30000" dirty="0" smtClean="0"/>
              <a:t>2</a:t>
            </a:r>
            <a:r>
              <a:rPr lang="fr-FR" sz="900" dirty="0" smtClean="0"/>
              <a:t>.s</a:t>
            </a:r>
            <a:r>
              <a:rPr lang="fr-FR" sz="900" baseline="30000" dirty="0" smtClean="0"/>
              <a:t>-1</a:t>
            </a:r>
            <a:r>
              <a:rPr lang="fr-FR" sz="900" dirty="0" smtClean="0"/>
              <a:t>)  (voir cours d’hydraulique)</a:t>
            </a:r>
          </a:p>
          <a:p>
            <a:r>
              <a:rPr lang="fr-FR" sz="900" dirty="0" smtClean="0"/>
              <a:t>Définir le transfert de chaleur par rayonnement (rayonnement thermique)</a:t>
            </a:r>
          </a:p>
          <a:p>
            <a:r>
              <a:rPr lang="fr-FR" sz="900" dirty="0" smtClean="0"/>
              <a:t>Définir la notion de corps noir le plus complètement possible</a:t>
            </a:r>
          </a:p>
          <a:p>
            <a:r>
              <a:rPr lang="fr-FR" sz="900" smtClean="0"/>
              <a:t>Citer </a:t>
            </a:r>
            <a:r>
              <a:rPr lang="fr-FR" sz="900" dirty="0" smtClean="0"/>
              <a:t>la loi de STEPHAN</a:t>
            </a:r>
          </a:p>
          <a:p>
            <a:r>
              <a:rPr lang="fr-FR" sz="900" dirty="0" smtClean="0"/>
              <a:t>Exploiter la loi de WIEN pour remonter au lien entre Température de surface et couleur du corps rayonnant </a:t>
            </a:r>
          </a:p>
          <a:p>
            <a:r>
              <a:rPr lang="fr-FR" sz="900" dirty="0" smtClean="0"/>
              <a:t>Relier cette couleur à la longueur d’onde émise majoritairement dans le spectre du visible (</a:t>
            </a:r>
            <a:r>
              <a:rPr lang="fr-FR" sz="900" dirty="0" err="1" smtClean="0"/>
              <a:t>émittance</a:t>
            </a:r>
            <a:r>
              <a:rPr lang="fr-FR" sz="900" dirty="0" smtClean="0"/>
              <a:t> spectrale)</a:t>
            </a:r>
          </a:p>
          <a:p>
            <a:r>
              <a:rPr lang="fr-FR" sz="900" dirty="0" smtClean="0"/>
              <a:t>Situer les rayonnements IR et UV par rapport au spectre visible</a:t>
            </a:r>
          </a:p>
          <a:p>
            <a:r>
              <a:rPr lang="fr-FR" sz="900" dirty="0" smtClean="0"/>
              <a:t>Définir le corps gris en référence au corps noir et la notion d’émissivité du corps gris</a:t>
            </a:r>
          </a:p>
          <a:p>
            <a:r>
              <a:rPr lang="fr-FR" sz="900" dirty="0" smtClean="0"/>
              <a:t>Expliquer des phénomènes physiques de la vie courante par une approche qualitative en référence à la théorie du corps noir</a:t>
            </a:r>
          </a:p>
          <a:p>
            <a:endParaRPr lang="fr-FR" sz="900" dirty="0" smtClean="0"/>
          </a:p>
          <a:p>
            <a:endParaRPr lang="fr-FR" sz="900" dirty="0" smtClean="0"/>
          </a:p>
          <a:p>
            <a:endParaRPr lang="fr-FR" sz="900" dirty="0" smtClean="0"/>
          </a:p>
          <a:p>
            <a:endParaRPr lang="fr-FR" sz="900" dirty="0" smtClean="0"/>
          </a:p>
          <a:p>
            <a:pPr>
              <a:buNone/>
            </a:pPr>
            <a:endParaRPr lang="fr-FR" sz="9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30956" t="55745" r="43577" b="12669"/>
          <a:stretch>
            <a:fillRect/>
          </a:stretch>
        </p:blipFill>
        <p:spPr bwMode="auto">
          <a:xfrm>
            <a:off x="5364088" y="1988840"/>
            <a:ext cx="3096344" cy="216024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13781" t="55745" r="69928" b="12669"/>
          <a:stretch>
            <a:fillRect/>
          </a:stretch>
        </p:blipFill>
        <p:spPr bwMode="auto">
          <a:xfrm>
            <a:off x="4067944" y="4653136"/>
            <a:ext cx="1980728" cy="2160240"/>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55530" t="55745" r="14557" b="12669"/>
          <a:stretch>
            <a:fillRect/>
          </a:stretch>
        </p:blipFill>
        <p:spPr bwMode="auto">
          <a:xfrm>
            <a:off x="611560" y="2204864"/>
            <a:ext cx="3636912" cy="2160240"/>
          </a:xfrm>
          <a:prstGeom prst="rect">
            <a:avLst/>
          </a:prstGeom>
          <a:noFill/>
          <a:ln w="9525">
            <a:noFill/>
            <a:miter lim="800000"/>
            <a:headEnd/>
            <a:tailEnd/>
          </a:ln>
        </p:spPr>
      </p:pic>
      <p:sp>
        <p:nvSpPr>
          <p:cNvPr id="8" name="Titre 1"/>
          <p:cNvSpPr>
            <a:spLocks noGrp="1"/>
          </p:cNvSpPr>
          <p:nvPr>
            <p:ph type="title"/>
          </p:nvPr>
        </p:nvSpPr>
        <p:spPr>
          <a:xfrm>
            <a:off x="179512" y="1124744"/>
            <a:ext cx="8229600" cy="850106"/>
          </a:xfrm>
        </p:spPr>
        <p:txBody>
          <a:bodyPr>
            <a:normAutofit/>
          </a:bodyPr>
          <a:lstStyle/>
          <a:p>
            <a:pPr algn="l"/>
            <a:r>
              <a:rPr lang="fr-FR" sz="2800" dirty="0" smtClean="0"/>
              <a:t>Transfert par convection</a:t>
            </a:r>
            <a:endParaRPr lang="fr-FR" sz="2800" dirty="0"/>
          </a:p>
        </p:txBody>
      </p:sp>
      <p:sp>
        <p:nvSpPr>
          <p:cNvPr id="7" name="Titre 1"/>
          <p:cNvSpPr txBox="1">
            <a:spLocks/>
          </p:cNvSpPr>
          <p:nvPr/>
        </p:nvSpPr>
        <p:spPr>
          <a:xfrm>
            <a:off x="457200" y="274638"/>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a:t>
            </a:r>
            <a:r>
              <a:rPr lang="fr-FR" sz="4400" dirty="0" err="1" smtClean="0">
                <a:latin typeface="+mj-lt"/>
                <a:ea typeface="+mj-ea"/>
                <a:cs typeface="+mj-cs"/>
              </a:rPr>
              <a:t>conve</a:t>
            </a:r>
            <a:r>
              <a:rPr kumimoji="0" lang="fr-FR" sz="4400" b="0" i="0" u="none" strike="noStrike" kern="1200" cap="none" spc="0" normalizeH="0" baseline="0" noProof="0" dirty="0" err="1" smtClean="0">
                <a:ln>
                  <a:noFill/>
                </a:ln>
                <a:solidFill>
                  <a:schemeClr val="tx1"/>
                </a:solidFill>
                <a:effectLst/>
                <a:uLnTx/>
                <a:uFillTx/>
                <a:latin typeface="+mj-lt"/>
                <a:ea typeface="+mj-ea"/>
                <a:cs typeface="+mj-cs"/>
              </a:rPr>
              <a:t>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0" y="6334780"/>
            <a:ext cx="4104456" cy="523220"/>
          </a:xfrm>
          <a:prstGeom prst="rect">
            <a:avLst/>
          </a:prstGeom>
          <a:noFill/>
        </p:spPr>
        <p:txBody>
          <a:bodyPr wrap="square" rtlCol="0">
            <a:spAutoFit/>
          </a:bodyPr>
          <a:lstStyle/>
          <a:p>
            <a:pPr algn="ctr"/>
            <a:r>
              <a:rPr lang="fr-FR" sz="2800" dirty="0" smtClean="0"/>
              <a:t>Rayonnement visible + IR</a:t>
            </a:r>
            <a:endParaRPr lang="fr-FR" sz="2800" dirty="0"/>
          </a:p>
        </p:txBody>
      </p:sp>
      <p:sp>
        <p:nvSpPr>
          <p:cNvPr id="8" name="ZoneTexte 7"/>
          <p:cNvSpPr txBox="1"/>
          <p:nvPr/>
        </p:nvSpPr>
        <p:spPr>
          <a:xfrm>
            <a:off x="4607496" y="3645024"/>
            <a:ext cx="4536504" cy="523220"/>
          </a:xfrm>
          <a:prstGeom prst="rect">
            <a:avLst/>
          </a:prstGeom>
          <a:noFill/>
        </p:spPr>
        <p:txBody>
          <a:bodyPr wrap="square" rtlCol="0">
            <a:spAutoFit/>
          </a:bodyPr>
          <a:lstStyle/>
          <a:p>
            <a:pPr algn="ctr"/>
            <a:r>
              <a:rPr lang="fr-FR" sz="2800" dirty="0" smtClean="0"/>
              <a:t>Vision nocturne en IR lointain</a:t>
            </a:r>
            <a:endParaRPr lang="fr-FR" sz="2800" dirty="0"/>
          </a:p>
        </p:txBody>
      </p:sp>
      <p:pic>
        <p:nvPicPr>
          <p:cNvPr id="3074" name="Picture 2"/>
          <p:cNvPicPr>
            <a:picLocks noChangeAspect="1" noChangeArrowheads="1"/>
          </p:cNvPicPr>
          <p:nvPr/>
        </p:nvPicPr>
        <p:blipFill>
          <a:blip r:embed="rId3" cstate="print"/>
          <a:srcRect l="40639" t="27033" r="31606" b="38065"/>
          <a:stretch>
            <a:fillRect/>
          </a:stretch>
        </p:blipFill>
        <p:spPr bwMode="auto">
          <a:xfrm>
            <a:off x="1187624" y="1628800"/>
            <a:ext cx="2341502" cy="1656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68394" t="27033" r="11974" b="56118"/>
          <a:stretch>
            <a:fillRect/>
          </a:stretch>
        </p:blipFill>
        <p:spPr bwMode="auto">
          <a:xfrm>
            <a:off x="5580112" y="2204864"/>
            <a:ext cx="2834029" cy="1368152"/>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l="12206" t="27033" r="59361" b="39269"/>
          <a:stretch>
            <a:fillRect/>
          </a:stretch>
        </p:blipFill>
        <p:spPr bwMode="auto">
          <a:xfrm>
            <a:off x="467544" y="4293096"/>
            <a:ext cx="3024336" cy="2016224"/>
          </a:xfrm>
          <a:prstGeom prst="rect">
            <a:avLst/>
          </a:prstGeom>
          <a:noFill/>
          <a:ln w="9525">
            <a:noFill/>
            <a:miter lim="800000"/>
            <a:headEnd/>
            <a:tailEnd/>
          </a:ln>
        </p:spPr>
      </p:pic>
      <p:sp>
        <p:nvSpPr>
          <p:cNvPr id="11" name="ZoneTexte 10"/>
          <p:cNvSpPr txBox="1"/>
          <p:nvPr/>
        </p:nvSpPr>
        <p:spPr>
          <a:xfrm>
            <a:off x="0" y="3284984"/>
            <a:ext cx="4104456" cy="954107"/>
          </a:xfrm>
          <a:prstGeom prst="rect">
            <a:avLst/>
          </a:prstGeom>
          <a:noFill/>
        </p:spPr>
        <p:txBody>
          <a:bodyPr wrap="square" rtlCol="0">
            <a:spAutoFit/>
          </a:bodyPr>
          <a:lstStyle/>
          <a:p>
            <a:pPr algn="ctr"/>
            <a:r>
              <a:rPr lang="fr-FR" sz="2800" dirty="0" smtClean="0"/>
              <a:t>Détection IR à la température du corps</a:t>
            </a:r>
            <a:endParaRPr lang="fr-FR" sz="2800" dirty="0"/>
          </a:p>
        </p:txBody>
      </p:sp>
      <p:pic>
        <p:nvPicPr>
          <p:cNvPr id="12" name="Picture 2"/>
          <p:cNvPicPr>
            <a:picLocks noChangeAspect="1" noChangeArrowheads="1"/>
          </p:cNvPicPr>
          <p:nvPr/>
        </p:nvPicPr>
        <p:blipFill>
          <a:blip r:embed="rId3" cstate="print"/>
          <a:srcRect l="68394" t="43882" r="11974" b="38065"/>
          <a:stretch>
            <a:fillRect/>
          </a:stretch>
        </p:blipFill>
        <p:spPr bwMode="auto">
          <a:xfrm>
            <a:off x="5364088" y="4653136"/>
            <a:ext cx="2645094" cy="1368152"/>
          </a:xfrm>
          <a:prstGeom prst="rect">
            <a:avLst/>
          </a:prstGeom>
          <a:noFill/>
          <a:ln w="9525">
            <a:noFill/>
            <a:miter lim="800000"/>
            <a:headEnd/>
            <a:tailEnd/>
          </a:ln>
        </p:spPr>
      </p:pic>
      <p:sp>
        <p:nvSpPr>
          <p:cNvPr id="13" name="ZoneTexte 12"/>
          <p:cNvSpPr txBox="1"/>
          <p:nvPr/>
        </p:nvSpPr>
        <p:spPr>
          <a:xfrm>
            <a:off x="4355976" y="6093296"/>
            <a:ext cx="4536504" cy="523220"/>
          </a:xfrm>
          <a:prstGeom prst="rect">
            <a:avLst/>
          </a:prstGeom>
          <a:noFill/>
        </p:spPr>
        <p:txBody>
          <a:bodyPr wrap="square" rtlCol="0">
            <a:spAutoFit/>
          </a:bodyPr>
          <a:lstStyle/>
          <a:p>
            <a:pPr algn="ctr"/>
            <a:r>
              <a:rPr lang="fr-FR" sz="2800" dirty="0" smtClean="0"/>
              <a:t>Vision nocturne en IR proche</a:t>
            </a:r>
            <a:endParaRPr lang="fr-FR" sz="2800" dirty="0"/>
          </a:p>
        </p:txBody>
      </p:sp>
      <p:sp>
        <p:nvSpPr>
          <p:cNvPr id="15" name="Titre 1"/>
          <p:cNvSpPr>
            <a:spLocks noGrp="1"/>
          </p:cNvSpPr>
          <p:nvPr>
            <p:ph type="title"/>
          </p:nvPr>
        </p:nvSpPr>
        <p:spPr>
          <a:xfrm>
            <a:off x="179512" y="908720"/>
            <a:ext cx="8712968" cy="850106"/>
          </a:xfrm>
        </p:spPr>
        <p:txBody>
          <a:bodyPr>
            <a:normAutofit/>
          </a:bodyPr>
          <a:lstStyle/>
          <a:p>
            <a:pPr algn="l"/>
            <a:r>
              <a:rPr lang="fr-FR" sz="2800" dirty="0" smtClean="0"/>
              <a:t>Transfert par rayonnement : le corps chaud émet des </a:t>
            </a:r>
            <a:r>
              <a:rPr lang="fr-FR" sz="2800" dirty="0" err="1" smtClean="0"/>
              <a:t>oem</a:t>
            </a:r>
            <a:endParaRPr lang="fr-FR" sz="2800" dirty="0"/>
          </a:p>
        </p:txBody>
      </p:sp>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4818" name="Picture 2"/>
          <p:cNvPicPr>
            <a:picLocks noChangeAspect="1" noChangeArrowheads="1"/>
          </p:cNvPicPr>
          <p:nvPr/>
        </p:nvPicPr>
        <p:blipFill>
          <a:blip r:embed="rId3" cstate="print"/>
          <a:srcRect/>
          <a:stretch>
            <a:fillRect/>
          </a:stretch>
        </p:blipFill>
        <p:spPr bwMode="auto">
          <a:xfrm>
            <a:off x="251520" y="2492896"/>
            <a:ext cx="8535460" cy="3440857"/>
          </a:xfrm>
          <a:prstGeom prst="rect">
            <a:avLst/>
          </a:prstGeom>
          <a:noFill/>
          <a:ln w="9525">
            <a:noFill/>
            <a:miter lim="800000"/>
            <a:headEnd/>
            <a:tailEnd/>
          </a:ln>
        </p:spPr>
      </p:pic>
      <p:sp>
        <p:nvSpPr>
          <p:cNvPr id="17" name="ZoneTexte 16"/>
          <p:cNvSpPr txBox="1"/>
          <p:nvPr/>
        </p:nvSpPr>
        <p:spPr>
          <a:xfrm>
            <a:off x="1979712" y="1412776"/>
            <a:ext cx="5040560" cy="584775"/>
          </a:xfrm>
          <a:prstGeom prst="rect">
            <a:avLst/>
          </a:prstGeom>
          <a:noFill/>
        </p:spPr>
        <p:txBody>
          <a:bodyPr wrap="square" rtlCol="0">
            <a:spAutoFit/>
          </a:bodyPr>
          <a:lstStyle/>
          <a:p>
            <a:r>
              <a:rPr lang="fr-FR" sz="3200" dirty="0" smtClean="0"/>
              <a:t>Spectre électromagnétique </a:t>
            </a:r>
            <a:endParaRPr lang="fr-FR" sz="3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47664" y="476672"/>
            <a:ext cx="6125494" cy="3716238"/>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t="32199" r="86613" b="46101"/>
          <a:stretch>
            <a:fillRect/>
          </a:stretch>
        </p:blipFill>
        <p:spPr bwMode="auto">
          <a:xfrm>
            <a:off x="3419872" y="4437112"/>
            <a:ext cx="2448272" cy="2232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ZoneTexte 16"/>
          <p:cNvSpPr txBox="1"/>
          <p:nvPr/>
        </p:nvSpPr>
        <p:spPr>
          <a:xfrm>
            <a:off x="1979712" y="1412776"/>
            <a:ext cx="5040560" cy="584775"/>
          </a:xfrm>
          <a:prstGeom prst="rect">
            <a:avLst/>
          </a:prstGeom>
          <a:noFill/>
        </p:spPr>
        <p:txBody>
          <a:bodyPr wrap="square" rtlCol="0">
            <a:spAutoFit/>
          </a:bodyPr>
          <a:lstStyle/>
          <a:p>
            <a:r>
              <a:rPr lang="fr-FR" sz="3200" smtClean="0"/>
              <a:t>Onde </a:t>
            </a:r>
            <a:r>
              <a:rPr lang="fr-FR" sz="3200" dirty="0" smtClean="0"/>
              <a:t>électromagnétique </a:t>
            </a:r>
            <a:endParaRPr lang="fr-FR" sz="3200" dirty="0"/>
          </a:p>
        </p:txBody>
      </p:sp>
      <p:pic>
        <p:nvPicPr>
          <p:cNvPr id="45058" name="Picture 2"/>
          <p:cNvPicPr>
            <a:picLocks noChangeAspect="1" noChangeArrowheads="1"/>
          </p:cNvPicPr>
          <p:nvPr/>
        </p:nvPicPr>
        <p:blipFill>
          <a:blip r:embed="rId3" cstate="print"/>
          <a:srcRect/>
          <a:stretch>
            <a:fillRect/>
          </a:stretch>
        </p:blipFill>
        <p:spPr bwMode="auto">
          <a:xfrm>
            <a:off x="370705" y="2492896"/>
            <a:ext cx="8377759"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ZoneTexte 16"/>
          <p:cNvSpPr txBox="1"/>
          <p:nvPr/>
        </p:nvSpPr>
        <p:spPr>
          <a:xfrm>
            <a:off x="1979712" y="1196752"/>
            <a:ext cx="5040560" cy="584775"/>
          </a:xfrm>
          <a:prstGeom prst="rect">
            <a:avLst/>
          </a:prstGeom>
          <a:noFill/>
        </p:spPr>
        <p:txBody>
          <a:bodyPr wrap="square" rtlCol="0">
            <a:spAutoFit/>
          </a:bodyPr>
          <a:lstStyle/>
          <a:p>
            <a:r>
              <a:rPr lang="fr-FR" sz="3200" dirty="0" smtClean="0"/>
              <a:t>Spectre électromagnétique </a:t>
            </a:r>
            <a:endParaRPr lang="fr-FR" sz="3200" dirty="0"/>
          </a:p>
        </p:txBody>
      </p:sp>
      <p:pic>
        <p:nvPicPr>
          <p:cNvPr id="39938" name="Picture 2"/>
          <p:cNvPicPr>
            <a:picLocks noChangeAspect="1" noChangeArrowheads="1"/>
          </p:cNvPicPr>
          <p:nvPr/>
        </p:nvPicPr>
        <p:blipFill>
          <a:blip r:embed="rId3" cstate="print"/>
          <a:srcRect l="30318" t="26600" r="29914" b="30001"/>
          <a:stretch>
            <a:fillRect/>
          </a:stretch>
        </p:blipFill>
        <p:spPr bwMode="auto">
          <a:xfrm>
            <a:off x="1187624" y="2132856"/>
            <a:ext cx="7272808" cy="4464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1" descr="rayonnement solaire018"/>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0723" name="Text Box 5"/>
          <p:cNvSpPr txBox="1">
            <a:spLocks noChangeArrowheads="1"/>
          </p:cNvSpPr>
          <p:nvPr/>
        </p:nvSpPr>
        <p:spPr bwMode="auto">
          <a:xfrm>
            <a:off x="142875" y="5657850"/>
            <a:ext cx="8856663" cy="1066800"/>
          </a:xfrm>
          <a:prstGeom prst="rect">
            <a:avLst/>
          </a:prstGeom>
          <a:solidFill>
            <a:srgbClr val="C5DEF4"/>
          </a:solidFill>
          <a:ln w="31750">
            <a:solidFill>
              <a:srgbClr val="0093DD"/>
            </a:solidFill>
            <a:miter lim="800000"/>
            <a:headEnd/>
            <a:tailEnd/>
          </a:ln>
        </p:spPr>
        <p:txBody>
          <a:bodyPr lIns="90000"/>
          <a:lstStyle/>
          <a:p>
            <a:pPr algn="ctr"/>
            <a:r>
              <a:rPr lang="fr-FR" sz="2000">
                <a:latin typeface="Arial" charset="0"/>
              </a:rPr>
              <a:t>Tout corps dont la température absolue T est supérieure à 0 K émet un </a:t>
            </a:r>
          </a:p>
          <a:p>
            <a:pPr algn="ctr"/>
            <a:r>
              <a:rPr lang="fr-FR" sz="2000">
                <a:latin typeface="Arial" charset="0"/>
              </a:rPr>
              <a:t>rayonnement électromagnétique, appelé </a:t>
            </a:r>
            <a:r>
              <a:rPr lang="fr-FR" sz="2000" b="1">
                <a:latin typeface="Arial" charset="0"/>
              </a:rPr>
              <a:t>rayonnement thermique</a:t>
            </a:r>
            <a:r>
              <a:rPr lang="fr-FR" sz="2000">
                <a:latin typeface="Arial" charset="0"/>
              </a:rPr>
              <a:t>, </a:t>
            </a:r>
          </a:p>
          <a:p>
            <a:pPr algn="ctr"/>
            <a:r>
              <a:rPr lang="fr-FR" sz="2000">
                <a:latin typeface="Arial" charset="0"/>
              </a:rPr>
              <a:t>caractérisé par une gamme de longueurs d'onde continue et large.</a:t>
            </a:r>
          </a:p>
        </p:txBody>
      </p:sp>
      <p:sp>
        <p:nvSpPr>
          <p:cNvPr id="30724" name="Text Box 10"/>
          <p:cNvSpPr txBox="1">
            <a:spLocks noChangeArrowheads="1"/>
          </p:cNvSpPr>
          <p:nvPr/>
        </p:nvSpPr>
        <p:spPr bwMode="auto">
          <a:xfrm>
            <a:off x="95250" y="171450"/>
            <a:ext cx="8953500" cy="514350"/>
          </a:xfrm>
          <a:prstGeom prst="rect">
            <a:avLst/>
          </a:prstGeom>
          <a:solidFill>
            <a:srgbClr val="ACCFFE"/>
          </a:solidFill>
          <a:ln w="31750">
            <a:solidFill>
              <a:schemeClr val="accent2"/>
            </a:solidFill>
            <a:miter lim="800000"/>
            <a:headEnd/>
            <a:tailEnd/>
          </a:ln>
        </p:spPr>
        <p:txBody>
          <a:bodyPr tIns="0" bIns="0"/>
          <a:lstStyle/>
          <a:p>
            <a:pPr algn="ctr"/>
            <a:r>
              <a:rPr lang="fr-CH" sz="3200">
                <a:latin typeface="Arial" charset="0"/>
              </a:rPr>
              <a:t>Température et rayonnement électromagnétique</a:t>
            </a:r>
            <a:endParaRPr lang="fr-FR" sz="2000">
              <a:latin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oleil"/>
          <p:cNvPicPr>
            <a:picLocks noChangeAspect="1" noChangeArrowheads="1"/>
          </p:cNvPicPr>
          <p:nvPr/>
        </p:nvPicPr>
        <p:blipFill>
          <a:blip r:embed="rId2" cstate="print"/>
          <a:srcRect/>
          <a:stretch>
            <a:fillRect/>
          </a:stretch>
        </p:blipFill>
        <p:spPr bwMode="auto">
          <a:xfrm>
            <a:off x="1804988" y="739775"/>
            <a:ext cx="5534025" cy="5378450"/>
          </a:xfrm>
          <a:prstGeom prst="rect">
            <a:avLst/>
          </a:prstGeom>
          <a:noFill/>
          <a:ln w="9525">
            <a:noFill/>
            <a:miter lim="800000"/>
            <a:headEnd/>
            <a:tailEnd/>
          </a:ln>
        </p:spPr>
      </p:pic>
      <p:sp>
        <p:nvSpPr>
          <p:cNvPr id="26632" name="Text Box 8"/>
          <p:cNvSpPr txBox="1">
            <a:spLocks noChangeArrowheads="1"/>
          </p:cNvSpPr>
          <p:nvPr/>
        </p:nvSpPr>
        <p:spPr bwMode="auto">
          <a:xfrm>
            <a:off x="142875" y="6248400"/>
            <a:ext cx="8856663" cy="476250"/>
          </a:xfrm>
          <a:prstGeom prst="rect">
            <a:avLst/>
          </a:prstGeom>
          <a:solidFill>
            <a:srgbClr val="C5DEF4"/>
          </a:solidFill>
          <a:ln w="31750">
            <a:solidFill>
              <a:srgbClr val="0093DD"/>
            </a:solidFill>
            <a:miter lim="800000"/>
            <a:headEnd/>
            <a:tailEnd/>
          </a:ln>
        </p:spPr>
        <p:txBody>
          <a:bodyPr lIns="90000"/>
          <a:lstStyle/>
          <a:p>
            <a:pPr algn="ctr"/>
            <a:r>
              <a:rPr lang="fr-CH" sz="2000" dirty="0">
                <a:latin typeface="Arial" charset="0"/>
              </a:rPr>
              <a:t>Le rayonnement est émis par la couche </a:t>
            </a:r>
            <a:r>
              <a:rPr lang="fr-CH" sz="2000" dirty="0" smtClean="0">
                <a:latin typeface="Arial" charset="0"/>
              </a:rPr>
              <a:t>de surface </a:t>
            </a:r>
            <a:r>
              <a:rPr lang="fr-CH" sz="2000" dirty="0">
                <a:latin typeface="Arial" charset="0"/>
              </a:rPr>
              <a:t>appelée photosphère.</a:t>
            </a:r>
            <a:endParaRPr lang="fr-FR" sz="2000" dirty="0">
              <a:latin typeface="Arial" charset="0"/>
            </a:endParaRPr>
          </a:p>
          <a:p>
            <a:pPr algn="ctr"/>
            <a:endParaRPr lang="fr-FR" sz="2000" dirty="0">
              <a:latin typeface="Arial" charset="0"/>
            </a:endParaRPr>
          </a:p>
        </p:txBody>
      </p:sp>
      <p:sp>
        <p:nvSpPr>
          <p:cNvPr id="16388" name="Text Box 9"/>
          <p:cNvSpPr txBox="1">
            <a:spLocks noChangeArrowheads="1"/>
          </p:cNvSpPr>
          <p:nvPr/>
        </p:nvSpPr>
        <p:spPr bwMode="auto">
          <a:xfrm>
            <a:off x="2438400" y="171450"/>
            <a:ext cx="4267200" cy="533400"/>
          </a:xfrm>
          <a:prstGeom prst="rect">
            <a:avLst/>
          </a:prstGeom>
          <a:solidFill>
            <a:srgbClr val="ACCFFE"/>
          </a:solidFill>
          <a:ln w="31750">
            <a:solidFill>
              <a:schemeClr val="accent2"/>
            </a:solidFill>
            <a:miter lim="800000"/>
            <a:headEnd/>
            <a:tailEnd/>
          </a:ln>
        </p:spPr>
        <p:txBody>
          <a:bodyPr tIns="0" bIns="0"/>
          <a:lstStyle/>
          <a:p>
            <a:pPr algn="ctr"/>
            <a:r>
              <a:rPr lang="fr-CH" sz="3200">
                <a:latin typeface="Arial" charset="0"/>
              </a:rPr>
              <a:t>Rayonnement solaire</a:t>
            </a:r>
            <a:endParaRPr lang="fr-FR"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l="32761" t="45366" r="18589" b="28329"/>
          <a:stretch>
            <a:fillRect/>
          </a:stretch>
        </p:blipFill>
        <p:spPr bwMode="auto">
          <a:xfrm rot="10800000">
            <a:off x="4572000" y="3551036"/>
            <a:ext cx="4077806" cy="3118323"/>
          </a:xfrm>
          <a:prstGeom prst="rect">
            <a:avLst/>
          </a:prstGeom>
          <a:noFill/>
          <a:ln w="9525">
            <a:noFill/>
            <a:miter lim="800000"/>
            <a:headEnd/>
            <a:tailEnd/>
          </a:ln>
          <a:effectLst/>
        </p:spPr>
      </p:pic>
      <p:pic>
        <p:nvPicPr>
          <p:cNvPr id="11" name="Picture 2"/>
          <p:cNvPicPr>
            <a:picLocks noChangeAspect="1" noChangeArrowheads="1"/>
          </p:cNvPicPr>
          <p:nvPr/>
        </p:nvPicPr>
        <p:blipFill>
          <a:blip r:embed="rId4" cstate="print"/>
          <a:srcRect l="14594" t="19384" r="18271" b="18586"/>
          <a:stretch>
            <a:fillRect/>
          </a:stretch>
        </p:blipFill>
        <p:spPr bwMode="auto">
          <a:xfrm>
            <a:off x="539552" y="2204864"/>
            <a:ext cx="3006335" cy="2091363"/>
          </a:xfrm>
          <a:prstGeom prst="rect">
            <a:avLst/>
          </a:prstGeom>
          <a:noFill/>
          <a:ln w="9525">
            <a:noFill/>
            <a:miter lim="800000"/>
            <a:headEnd/>
            <a:tailEnd/>
          </a:ln>
        </p:spPr>
      </p:pic>
      <p:pic>
        <p:nvPicPr>
          <p:cNvPr id="13" name="Picture 7"/>
          <p:cNvPicPr>
            <a:picLocks noChangeAspect="1" noChangeArrowheads="1"/>
          </p:cNvPicPr>
          <p:nvPr/>
        </p:nvPicPr>
        <p:blipFill>
          <a:blip r:embed="rId5" cstate="print"/>
          <a:srcRect l="35831" t="34999" r="37001" b="53801"/>
          <a:stretch>
            <a:fillRect/>
          </a:stretch>
        </p:blipFill>
        <p:spPr bwMode="auto">
          <a:xfrm>
            <a:off x="4067944" y="1752988"/>
            <a:ext cx="4743527" cy="1099948"/>
          </a:xfrm>
          <a:prstGeom prst="rect">
            <a:avLst/>
          </a:prstGeom>
          <a:noFill/>
          <a:ln w="9525">
            <a:noFill/>
            <a:miter lim="800000"/>
            <a:headEnd/>
            <a:tailEnd/>
          </a:ln>
        </p:spPr>
      </p:pic>
      <p:sp>
        <p:nvSpPr>
          <p:cNvPr id="10" name="Titre 1"/>
          <p:cNvSpPr>
            <a:spLocks noGrp="1"/>
          </p:cNvSpPr>
          <p:nvPr>
            <p:ph type="title"/>
          </p:nvPr>
        </p:nvSpPr>
        <p:spPr>
          <a:xfrm>
            <a:off x="179512" y="908720"/>
            <a:ext cx="8229600" cy="850106"/>
          </a:xfrm>
        </p:spPr>
        <p:txBody>
          <a:bodyPr>
            <a:normAutofit fontScale="90000"/>
          </a:bodyPr>
          <a:lstStyle/>
          <a:p>
            <a:pPr algn="l"/>
            <a:r>
              <a:rPr lang="fr-FR" sz="2800" dirty="0" smtClean="0"/>
              <a:t>Transfert par rayonnement : le corps chaud émet des </a:t>
            </a:r>
            <a:r>
              <a:rPr lang="fr-FR" sz="2800" dirty="0" err="1" smtClean="0"/>
              <a:t>oem</a:t>
            </a:r>
            <a:endParaRPr lang="fr-FR" sz="2800" dirty="0"/>
          </a:p>
        </p:txBody>
      </p:sp>
      <p:sp>
        <p:nvSpPr>
          <p:cNvPr id="8"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131073" name="Object 3"/>
          <p:cNvGraphicFramePr>
            <a:graphicFrameLocks noChangeAspect="1"/>
          </p:cNvGraphicFramePr>
          <p:nvPr/>
        </p:nvGraphicFramePr>
        <p:xfrm>
          <a:off x="323528" y="4725144"/>
          <a:ext cx="4432300" cy="688975"/>
        </p:xfrm>
        <a:graphic>
          <a:graphicData uri="http://schemas.openxmlformats.org/presentationml/2006/ole">
            <mc:AlternateContent xmlns:mc="http://schemas.openxmlformats.org/markup-compatibility/2006">
              <mc:Choice xmlns:v="urn:schemas-microsoft-com:vml" Requires="v">
                <p:oleObj spid="_x0000_s6147" name="Équation" r:id="rId6" imgW="1549080" imgH="241200" progId="Equation.3">
                  <p:embed/>
                </p:oleObj>
              </mc:Choice>
              <mc:Fallback>
                <p:oleObj name="Équation" r:id="rId6" imgW="1549080" imgH="241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4725144"/>
                        <a:ext cx="4432300" cy="68897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1259632" y="5589240"/>
            <a:ext cx="2376264" cy="523220"/>
          </a:xfrm>
          <a:prstGeom prst="rect">
            <a:avLst/>
          </a:prstGeom>
          <a:noFill/>
        </p:spPr>
        <p:txBody>
          <a:bodyPr wrap="square" rtlCol="0">
            <a:spAutoFit/>
          </a:bodyPr>
          <a:lstStyle/>
          <a:p>
            <a:pPr algn="ctr"/>
            <a:r>
              <a:rPr lang="fr-FR" sz="2800" dirty="0" smtClean="0"/>
              <a:t>Loi de WIEN</a:t>
            </a:r>
            <a:endParaRPr lang="fr-FR" sz="2800" dirty="0"/>
          </a:p>
        </p:txBody>
      </p:sp>
      <p:sp>
        <p:nvSpPr>
          <p:cNvPr id="14" name="Flèche droite 13"/>
          <p:cNvSpPr/>
          <p:nvPr/>
        </p:nvSpPr>
        <p:spPr>
          <a:xfrm rot="10800000">
            <a:off x="6732240" y="3573016"/>
            <a:ext cx="864096"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6847100" y="2852936"/>
            <a:ext cx="2232248" cy="646331"/>
          </a:xfrm>
          <a:prstGeom prst="rect">
            <a:avLst/>
          </a:prstGeom>
          <a:noFill/>
          <a:ln>
            <a:solidFill>
              <a:schemeClr val="accent1">
                <a:shade val="95000"/>
                <a:satMod val="105000"/>
              </a:schemeClr>
            </a:solidFill>
          </a:ln>
        </p:spPr>
        <p:txBody>
          <a:bodyPr wrap="square" rtlCol="0">
            <a:spAutoFit/>
          </a:bodyPr>
          <a:lstStyle/>
          <a:p>
            <a:pPr algn="ctr"/>
            <a:r>
              <a:rPr lang="fr-FR" dirty="0" smtClean="0"/>
              <a:t>Déplacement vers les UV  </a:t>
            </a:r>
            <a:r>
              <a:rPr lang="fr-FR" dirty="0" err="1" smtClean="0"/>
              <a:t>qd</a:t>
            </a:r>
            <a:r>
              <a:rPr lang="fr-FR" dirty="0" smtClean="0"/>
              <a:t> T </a:t>
            </a:r>
            <a:r>
              <a:rPr lang="fr-FR" dirty="0" smtClean="0">
                <a:sym typeface="Symbol"/>
              </a:rPr>
              <a:t></a:t>
            </a:r>
            <a:r>
              <a:rPr lang="fr-FR" dirty="0" smtClean="0"/>
              <a:t> </a:t>
            </a:r>
            <a:endParaRPr lang="fr-FR" dirty="0"/>
          </a:p>
        </p:txBody>
      </p:sp>
      <p:cxnSp>
        <p:nvCxnSpPr>
          <p:cNvPr id="17" name="Connecteur droit 16"/>
          <p:cNvCxnSpPr/>
          <p:nvPr/>
        </p:nvCxnSpPr>
        <p:spPr>
          <a:xfrm>
            <a:off x="7503976" y="5035820"/>
            <a:ext cx="0" cy="103549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7055336" y="4586856"/>
            <a:ext cx="0" cy="13755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6730360" y="3783652"/>
            <a:ext cx="0" cy="208823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073"/>
                                        </p:tgtEl>
                                        <p:attrNameLst>
                                          <p:attrName>style.visibility</p:attrName>
                                        </p:attrNameLst>
                                      </p:cBhvr>
                                      <p:to>
                                        <p:strVal val="visible"/>
                                      </p:to>
                                    </p:set>
                                    <p:animEffect transition="in" filter="fade">
                                      <p:cBhvr>
                                        <p:cTn id="7" dur="2000"/>
                                        <p:tgtEl>
                                          <p:spTgt spid="131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descr="C:\My Documents\Météo\Introduction à la météo\Images\Maison infrarouge.tif"/>
          <p:cNvPicPr>
            <a:picLocks noChangeAspect="1" noChangeArrowheads="1"/>
          </p:cNvPicPr>
          <p:nvPr/>
        </p:nvPicPr>
        <p:blipFill>
          <a:blip r:embed="rId2" cstate="print"/>
          <a:srcRect/>
          <a:stretch>
            <a:fillRect/>
          </a:stretch>
        </p:blipFill>
        <p:spPr bwMode="auto">
          <a:xfrm>
            <a:off x="495300" y="457200"/>
            <a:ext cx="8153400" cy="5253038"/>
          </a:xfrm>
          <a:prstGeom prst="rect">
            <a:avLst/>
          </a:prstGeom>
          <a:noFill/>
          <a:ln w="9525">
            <a:noFill/>
            <a:miter lim="800000"/>
            <a:headEnd/>
            <a:tailEnd/>
          </a:ln>
        </p:spPr>
      </p:pic>
      <p:pic>
        <p:nvPicPr>
          <p:cNvPr id="40962" name="Picture 2" descr="C:\My Documents\Météo\Introduction à la météo\Images\Chien en infra-rouge.tif"/>
          <p:cNvPicPr>
            <a:picLocks noChangeAspect="1" noChangeArrowheads="1"/>
          </p:cNvPicPr>
          <p:nvPr/>
        </p:nvPicPr>
        <p:blipFill>
          <a:blip r:embed="rId3" cstate="print"/>
          <a:srcRect/>
          <a:stretch>
            <a:fillRect/>
          </a:stretch>
        </p:blipFill>
        <p:spPr bwMode="auto">
          <a:xfrm>
            <a:off x="3041650" y="1295400"/>
            <a:ext cx="3060700" cy="3706813"/>
          </a:xfrm>
          <a:prstGeom prst="rect">
            <a:avLst/>
          </a:prstGeom>
          <a:noFill/>
          <a:ln w="9525">
            <a:noFill/>
            <a:miter lim="800000"/>
            <a:headEnd/>
            <a:tailEnd/>
          </a:ln>
        </p:spPr>
      </p:pic>
      <p:sp>
        <p:nvSpPr>
          <p:cNvPr id="33796" name="Text Box 5"/>
          <p:cNvSpPr txBox="1">
            <a:spLocks noChangeArrowheads="1"/>
          </p:cNvSpPr>
          <p:nvPr/>
        </p:nvSpPr>
        <p:spPr bwMode="auto">
          <a:xfrm>
            <a:off x="142875" y="5334000"/>
            <a:ext cx="8856663" cy="1390650"/>
          </a:xfrm>
          <a:prstGeom prst="rect">
            <a:avLst/>
          </a:prstGeom>
          <a:solidFill>
            <a:srgbClr val="C5DEF4"/>
          </a:solidFill>
          <a:ln w="31750">
            <a:solidFill>
              <a:srgbClr val="0093DD"/>
            </a:solidFill>
            <a:miter lim="800000"/>
            <a:headEnd/>
            <a:tailEnd/>
          </a:ln>
        </p:spPr>
        <p:txBody>
          <a:bodyPr lIns="90000"/>
          <a:lstStyle/>
          <a:p>
            <a:pPr algn="l"/>
            <a:r>
              <a:rPr lang="fr-FR" sz="2000">
                <a:latin typeface="Arial" charset="0"/>
              </a:rPr>
              <a:t>A température ambiante, les corps émettent dans le domaine de l'infrarouge.</a:t>
            </a:r>
          </a:p>
          <a:p>
            <a:pPr algn="ctr"/>
            <a:r>
              <a:rPr lang="fr-FR" sz="2000">
                <a:latin typeface="Arial" charset="0"/>
              </a:rPr>
              <a:t>Les photos prises en infrarouge sont essentiellement des cartes de</a:t>
            </a:r>
            <a:r>
              <a:rPr lang="fr-CH" sz="2000">
                <a:latin typeface="Arial" charset="0"/>
              </a:rPr>
              <a:t> </a:t>
            </a:r>
            <a:r>
              <a:rPr lang="fr-FR" sz="2000">
                <a:latin typeface="Arial" charset="0"/>
              </a:rPr>
              <a:t>température (des couleurs plus proches du rouge représentant des </a:t>
            </a:r>
          </a:p>
          <a:p>
            <a:pPr algn="l"/>
            <a:r>
              <a:rPr lang="fr-FR" sz="2000">
                <a:latin typeface="Arial" charset="0"/>
              </a:rPr>
              <a:t>rayonnements plus intenses et donc des températures plus élevées).</a:t>
            </a:r>
          </a:p>
        </p:txBody>
      </p:sp>
      <p:sp>
        <p:nvSpPr>
          <p:cNvPr id="33797" name="Text Box 6"/>
          <p:cNvSpPr txBox="1">
            <a:spLocks noChangeArrowheads="1"/>
          </p:cNvSpPr>
          <p:nvPr/>
        </p:nvSpPr>
        <p:spPr bwMode="auto">
          <a:xfrm>
            <a:off x="95250" y="171450"/>
            <a:ext cx="8953500" cy="514350"/>
          </a:xfrm>
          <a:prstGeom prst="rect">
            <a:avLst/>
          </a:prstGeom>
          <a:solidFill>
            <a:srgbClr val="ACCFFE"/>
          </a:solidFill>
          <a:ln w="31750">
            <a:solidFill>
              <a:schemeClr val="accent2"/>
            </a:solidFill>
            <a:miter lim="800000"/>
            <a:headEnd/>
            <a:tailEnd/>
          </a:ln>
        </p:spPr>
        <p:txBody>
          <a:bodyPr tIns="0" bIns="0"/>
          <a:lstStyle/>
          <a:p>
            <a:pPr algn="ctr"/>
            <a:r>
              <a:rPr lang="fr-CH" sz="3200">
                <a:latin typeface="Arial" charset="0"/>
              </a:rPr>
              <a:t>Température et rayonnement électromagnétique</a:t>
            </a:r>
            <a:endParaRPr lang="fr-FR"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conduction : vibration des molécules de proche 					en proche</a:t>
            </a:r>
            <a:endParaRPr lang="fr-FR" sz="2800" dirty="0"/>
          </a:p>
        </p:txBody>
      </p:sp>
      <p:pic>
        <p:nvPicPr>
          <p:cNvPr id="1027" name="Picture 3"/>
          <p:cNvPicPr>
            <a:picLocks noChangeAspect="1" noChangeArrowheads="1"/>
          </p:cNvPicPr>
          <p:nvPr/>
        </p:nvPicPr>
        <p:blipFill>
          <a:blip r:embed="rId2" cstate="print"/>
          <a:srcRect/>
          <a:stretch>
            <a:fillRect/>
          </a:stretch>
        </p:blipFill>
        <p:spPr bwMode="auto">
          <a:xfrm>
            <a:off x="971600" y="2402885"/>
            <a:ext cx="3580029" cy="2376264"/>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5580112" y="2330877"/>
            <a:ext cx="2857500" cy="2724150"/>
          </a:xfrm>
          <a:prstGeom prst="rect">
            <a:avLst/>
          </a:prstGeom>
          <a:noFill/>
          <a:ln w="9525">
            <a:noFill/>
            <a:miter lim="800000"/>
            <a:headEnd/>
            <a:tailEnd/>
          </a:ln>
        </p:spPr>
      </p:pic>
      <p:sp>
        <p:nvSpPr>
          <p:cNvPr id="7" name="ZoneTexte 6"/>
          <p:cNvSpPr txBox="1"/>
          <p:nvPr/>
        </p:nvSpPr>
        <p:spPr>
          <a:xfrm>
            <a:off x="395536" y="5211197"/>
            <a:ext cx="4104456" cy="954107"/>
          </a:xfrm>
          <a:prstGeom prst="rect">
            <a:avLst/>
          </a:prstGeom>
          <a:noFill/>
        </p:spPr>
        <p:txBody>
          <a:bodyPr wrap="square" rtlCol="0">
            <a:spAutoFit/>
          </a:bodyPr>
          <a:lstStyle/>
          <a:p>
            <a:pPr algn="ctr"/>
            <a:r>
              <a:rPr lang="fr-FR" sz="2800" dirty="0" smtClean="0"/>
              <a:t>Verre = mauvais conducteur</a:t>
            </a:r>
            <a:endParaRPr lang="fr-FR" sz="2800" dirty="0"/>
          </a:p>
        </p:txBody>
      </p:sp>
      <p:sp>
        <p:nvSpPr>
          <p:cNvPr id="8" name="ZoneTexte 7"/>
          <p:cNvSpPr txBox="1"/>
          <p:nvPr/>
        </p:nvSpPr>
        <p:spPr>
          <a:xfrm>
            <a:off x="5148064" y="5283205"/>
            <a:ext cx="3744416" cy="523220"/>
          </a:xfrm>
          <a:prstGeom prst="rect">
            <a:avLst/>
          </a:prstGeom>
          <a:noFill/>
        </p:spPr>
        <p:txBody>
          <a:bodyPr wrap="square" rtlCol="0">
            <a:spAutoFit/>
          </a:bodyPr>
          <a:lstStyle/>
          <a:p>
            <a:pPr algn="ctr"/>
            <a:r>
              <a:rPr lang="fr-FR" sz="2800" dirty="0" smtClean="0"/>
              <a:t>Métal  = bon conducteur</a:t>
            </a:r>
            <a:endParaRPr lang="fr-FR" sz="2800" dirty="0"/>
          </a:p>
        </p:txBody>
      </p:sp>
      <p:sp>
        <p:nvSpPr>
          <p:cNvPr id="10" name="Titre 1"/>
          <p:cNvSpPr txBox="1">
            <a:spLocks/>
          </p:cNvSpPr>
          <p:nvPr/>
        </p:nvSpPr>
        <p:spPr>
          <a:xfrm>
            <a:off x="457200" y="274638"/>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TTH par conduction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txBox="1">
            <a:spLocks/>
          </p:cNvSpPr>
          <p:nvPr/>
        </p:nvSpPr>
        <p:spPr>
          <a:xfrm>
            <a:off x="457200" y="116632"/>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8914" name="Picture 2"/>
          <p:cNvPicPr>
            <a:picLocks noChangeAspect="1" noChangeArrowheads="1"/>
          </p:cNvPicPr>
          <p:nvPr/>
        </p:nvPicPr>
        <p:blipFill>
          <a:blip r:embed="rId2" cstate="print"/>
          <a:srcRect l="30512" t="32900" r="29914" b="14601"/>
          <a:stretch>
            <a:fillRect/>
          </a:stretch>
        </p:blipFill>
        <p:spPr bwMode="auto">
          <a:xfrm>
            <a:off x="467544" y="1556792"/>
            <a:ext cx="5500357" cy="4104456"/>
          </a:xfrm>
          <a:prstGeom prst="rect">
            <a:avLst/>
          </a:prstGeom>
          <a:noFill/>
          <a:ln w="9525">
            <a:noFill/>
            <a:miter lim="800000"/>
            <a:headEnd/>
            <a:tailEnd/>
          </a:ln>
        </p:spPr>
      </p:pic>
      <p:sp>
        <p:nvSpPr>
          <p:cNvPr id="14" name="ZoneTexte 13"/>
          <p:cNvSpPr txBox="1"/>
          <p:nvPr/>
        </p:nvSpPr>
        <p:spPr>
          <a:xfrm>
            <a:off x="827584" y="5733256"/>
            <a:ext cx="4104456" cy="523220"/>
          </a:xfrm>
          <a:prstGeom prst="rect">
            <a:avLst/>
          </a:prstGeom>
          <a:noFill/>
        </p:spPr>
        <p:txBody>
          <a:bodyPr wrap="square" rtlCol="0">
            <a:spAutoFit/>
          </a:bodyPr>
          <a:lstStyle/>
          <a:p>
            <a:pPr algn="ctr"/>
            <a:r>
              <a:rPr lang="fr-FR" sz="2800" dirty="0" smtClean="0"/>
              <a:t>Cuisson par rayonnement</a:t>
            </a:r>
            <a:endParaRPr lang="fr-FR" sz="2800" dirty="0"/>
          </a:p>
        </p:txBody>
      </p:sp>
      <p:cxnSp>
        <p:nvCxnSpPr>
          <p:cNvPr id="16" name="Connecteur droit avec flèche 15"/>
          <p:cNvCxnSpPr/>
          <p:nvPr/>
        </p:nvCxnSpPr>
        <p:spPr>
          <a:xfrm flipH="1" flipV="1">
            <a:off x="3419872" y="3645024"/>
            <a:ext cx="4032448" cy="194421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3563888" y="1484784"/>
            <a:ext cx="4032448"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3275856" y="1988840"/>
            <a:ext cx="4032448"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99592" y="44624"/>
            <a:ext cx="7772400" cy="1470025"/>
          </a:xfrm>
        </p:spPr>
        <p:txBody>
          <a:bodyPr/>
          <a:lstStyle/>
          <a:p>
            <a:r>
              <a:rPr lang="fr-FR" dirty="0" smtClean="0"/>
              <a:t>Nous baignons dans les rayonnements</a:t>
            </a:r>
            <a:endParaRPr lang="fr-FR" dirty="0"/>
          </a:p>
        </p:txBody>
      </p:sp>
      <p:pic>
        <p:nvPicPr>
          <p:cNvPr id="1026" name="Picture 2" descr="Les différents rayonnements"/>
          <p:cNvPicPr>
            <a:picLocks noChangeAspect="1" noChangeArrowheads="1"/>
          </p:cNvPicPr>
          <p:nvPr/>
        </p:nvPicPr>
        <p:blipFill>
          <a:blip r:embed="rId2" cstate="print"/>
          <a:srcRect/>
          <a:stretch>
            <a:fillRect/>
          </a:stretch>
        </p:blipFill>
        <p:spPr bwMode="auto">
          <a:xfrm>
            <a:off x="2195736" y="1772816"/>
            <a:ext cx="5098469" cy="3137521"/>
          </a:xfrm>
          <a:prstGeom prst="rect">
            <a:avLst/>
          </a:prstGeom>
          <a:noFill/>
        </p:spPr>
      </p:pic>
      <p:sp>
        <p:nvSpPr>
          <p:cNvPr id="5" name="ZoneTexte 4"/>
          <p:cNvSpPr txBox="1"/>
          <p:nvPr/>
        </p:nvSpPr>
        <p:spPr>
          <a:xfrm>
            <a:off x="5004048" y="5013176"/>
            <a:ext cx="2808312" cy="369332"/>
          </a:xfrm>
          <a:prstGeom prst="rect">
            <a:avLst/>
          </a:prstGeom>
          <a:noFill/>
        </p:spPr>
        <p:txBody>
          <a:bodyPr wrap="square" rtlCol="0">
            <a:spAutoFit/>
          </a:bodyPr>
          <a:lstStyle/>
          <a:p>
            <a:r>
              <a:rPr lang="fr-FR" dirty="0" smtClean="0"/>
              <a:t>Source : Les dossiers du CEA</a:t>
            </a:r>
            <a:endParaRPr lang="fr-FR" dirty="0"/>
          </a:p>
        </p:txBody>
      </p:sp>
      <p:sp>
        <p:nvSpPr>
          <p:cNvPr id="6" name="ZoneTexte 5"/>
          <p:cNvSpPr txBox="1"/>
          <p:nvPr/>
        </p:nvSpPr>
        <p:spPr>
          <a:xfrm>
            <a:off x="899592" y="5517232"/>
            <a:ext cx="7848872" cy="646331"/>
          </a:xfrm>
          <a:prstGeom prst="rect">
            <a:avLst/>
          </a:prstGeom>
          <a:noFill/>
        </p:spPr>
        <p:txBody>
          <a:bodyPr wrap="square" rtlCol="0">
            <a:spAutoFit/>
          </a:bodyPr>
          <a:lstStyle/>
          <a:p>
            <a:pPr algn="ctr"/>
            <a:r>
              <a:rPr lang="fr-FR" dirty="0" smtClean="0"/>
              <a:t>Entre deux corps noirs de température différente de la puissance thermique va s’échanger en même temps</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conduction : vibration des molécules de proche 					en proche</a:t>
            </a:r>
            <a:endParaRPr lang="fr-FR" sz="2800" dirty="0"/>
          </a:p>
        </p:txBody>
      </p:sp>
      <p:sp>
        <p:nvSpPr>
          <p:cNvPr id="10" name="Titre 1"/>
          <p:cNvSpPr txBox="1">
            <a:spLocks/>
          </p:cNvSpPr>
          <p:nvPr/>
        </p:nvSpPr>
        <p:spPr>
          <a:xfrm>
            <a:off x="457200" y="274638"/>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TTH par conduction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2" cstate="print"/>
          <a:srcRect l="25200" t="21433" r="61413" b="56601"/>
          <a:stretch>
            <a:fillRect/>
          </a:stretch>
        </p:blipFill>
        <p:spPr bwMode="auto">
          <a:xfrm>
            <a:off x="2267744" y="2780928"/>
            <a:ext cx="3456384" cy="319006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24744"/>
            <a:ext cx="8229600" cy="2808312"/>
          </a:xfrm>
        </p:spPr>
        <p:txBody>
          <a:bodyPr>
            <a:normAutofit/>
          </a:bodyPr>
          <a:lstStyle/>
          <a:p>
            <a:pPr algn="l"/>
            <a:r>
              <a:rPr lang="fr-FR" sz="2800" dirty="0" smtClean="0"/>
              <a:t>La conductivité thermique correspond à la quantité de chaleur qui passe en 1 </a:t>
            </a:r>
            <a:r>
              <a:rPr lang="fr-FR" sz="2800" smtClean="0"/>
              <a:t>seconde à travers une </a:t>
            </a:r>
            <a:r>
              <a:rPr lang="fr-FR" sz="2800" dirty="0" smtClean="0"/>
              <a:t>surface unité (1m</a:t>
            </a:r>
            <a:r>
              <a:rPr lang="fr-FR" sz="2800" baseline="30000" dirty="0" smtClean="0"/>
              <a:t>2</a:t>
            </a:r>
            <a:r>
              <a:rPr lang="fr-FR" sz="2800" dirty="0" smtClean="0"/>
              <a:t>) sous une gradient thermique de 1°C par mètre.</a:t>
            </a:r>
            <a:endParaRPr lang="fr-FR" sz="2800" dirty="0"/>
          </a:p>
        </p:txBody>
      </p:sp>
      <p:sp>
        <p:nvSpPr>
          <p:cNvPr id="10" name="Titre 1"/>
          <p:cNvSpPr txBox="1">
            <a:spLocks/>
          </p:cNvSpPr>
          <p:nvPr/>
        </p:nvSpPr>
        <p:spPr>
          <a:xfrm>
            <a:off x="457200" y="274638"/>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TTH par conduction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48131" name="Object 3"/>
          <p:cNvGraphicFramePr>
            <a:graphicFrameLocks noChangeAspect="1"/>
          </p:cNvGraphicFramePr>
          <p:nvPr/>
        </p:nvGraphicFramePr>
        <p:xfrm>
          <a:off x="3203848" y="4149080"/>
          <a:ext cx="2765425" cy="1427163"/>
        </p:xfrm>
        <a:graphic>
          <a:graphicData uri="http://schemas.openxmlformats.org/presentationml/2006/ole">
            <mc:AlternateContent xmlns:mc="http://schemas.openxmlformats.org/markup-compatibility/2006">
              <mc:Choice xmlns:v="urn:schemas-microsoft-com:vml" Requires="v">
                <p:oleObj spid="_x0000_s1027" name="Équation" r:id="rId3" imgW="761760" imgH="393480" progId="Equation.3">
                  <p:embed/>
                </p:oleObj>
              </mc:Choice>
              <mc:Fallback>
                <p:oleObj name="Équation" r:id="rId3" imgW="76176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149080"/>
                        <a:ext cx="2765425" cy="1427163"/>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fade">
                                      <p:cBhvr>
                                        <p:cTn id="12" dur="2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24744"/>
            <a:ext cx="8229600" cy="2808312"/>
          </a:xfrm>
        </p:spPr>
        <p:txBody>
          <a:bodyPr>
            <a:normAutofit/>
          </a:bodyPr>
          <a:lstStyle/>
          <a:p>
            <a:pPr algn="l"/>
            <a:r>
              <a:rPr lang="fr-FR" sz="2800" dirty="0" smtClean="0"/>
              <a:t>La diffusivité thermique correspond à la quantité de chaleur qui passe (au travers d’un élément de volume d’épaisseur x et de surface S)/la quantité de chaleur qui est accumulée dans cet élément de volume</a:t>
            </a:r>
            <a:endParaRPr lang="fr-FR" sz="2800" dirty="0"/>
          </a:p>
        </p:txBody>
      </p:sp>
      <p:sp>
        <p:nvSpPr>
          <p:cNvPr id="10" name="Titre 1"/>
          <p:cNvSpPr txBox="1">
            <a:spLocks/>
          </p:cNvSpPr>
          <p:nvPr/>
        </p:nvSpPr>
        <p:spPr>
          <a:xfrm>
            <a:off x="457200" y="274638"/>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TTH par conduction</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47106" name="Object 3"/>
          <p:cNvGraphicFramePr>
            <a:graphicFrameLocks noChangeAspect="1"/>
          </p:cNvGraphicFramePr>
          <p:nvPr/>
        </p:nvGraphicFramePr>
        <p:xfrm>
          <a:off x="2987824" y="3933056"/>
          <a:ext cx="2302495" cy="1656428"/>
        </p:xfrm>
        <a:graphic>
          <a:graphicData uri="http://schemas.openxmlformats.org/presentationml/2006/ole">
            <mc:AlternateContent xmlns:mc="http://schemas.openxmlformats.org/markup-compatibility/2006">
              <mc:Choice xmlns:v="urn:schemas-microsoft-com:vml" Requires="v">
                <p:oleObj spid="_x0000_s2051" name="Équation" r:id="rId3" imgW="634680" imgH="457200" progId="Equation.3">
                  <p:embed/>
                </p:oleObj>
              </mc:Choice>
              <mc:Fallback>
                <p:oleObj name="Équation" r:id="rId3" imgW="63468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933056"/>
                        <a:ext cx="2302495" cy="1656428"/>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Effect transition="in" filter="fade">
                                      <p:cBhvr>
                                        <p:cTn id="12" dur="20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smtClean="0"/>
              <a:t>Les échangeurs tubulaires</a:t>
            </a:r>
            <a:endParaRPr lang="fr-FR" dirty="0"/>
          </a:p>
        </p:txBody>
      </p:sp>
      <p:pic>
        <p:nvPicPr>
          <p:cNvPr id="126978" name="Picture 2"/>
          <p:cNvPicPr>
            <a:picLocks noGrp="1" noChangeAspect="1" noChangeArrowheads="1"/>
          </p:cNvPicPr>
          <p:nvPr>
            <p:ph idx="1"/>
          </p:nvPr>
        </p:nvPicPr>
        <p:blipFill>
          <a:blip r:embed="rId2" cstate="print"/>
          <a:srcRect/>
          <a:stretch>
            <a:fillRect/>
          </a:stretch>
        </p:blipFill>
        <p:spPr bwMode="auto">
          <a:xfrm>
            <a:off x="179512" y="1844824"/>
            <a:ext cx="3571875" cy="2381250"/>
          </a:xfrm>
          <a:prstGeom prst="rect">
            <a:avLst/>
          </a:prstGeom>
          <a:noFill/>
          <a:ln w="25400">
            <a:solidFill>
              <a:srgbClr val="FF0000"/>
            </a:solidFill>
            <a:miter lim="800000"/>
            <a:headEnd/>
            <a:tailEnd/>
          </a:ln>
        </p:spPr>
      </p:pic>
      <p:pic>
        <p:nvPicPr>
          <p:cNvPr id="34" name="Picture 8"/>
          <p:cNvPicPr>
            <a:picLocks noChangeArrowheads="1"/>
          </p:cNvPicPr>
          <p:nvPr/>
        </p:nvPicPr>
        <p:blipFill>
          <a:blip r:embed="rId3" cstate="print"/>
          <a:srcRect l="5556" r="12314"/>
          <a:stretch>
            <a:fillRect/>
          </a:stretch>
        </p:blipFill>
        <p:spPr>
          <a:xfrm>
            <a:off x="4211960" y="981075"/>
            <a:ext cx="4751388" cy="5184775"/>
          </a:xfrm>
          <a:prstGeom prst="rect">
            <a:avLst/>
          </a:prstGeom>
          <a:noFill/>
          <a:ln w="25400">
            <a:solidFill>
              <a:schemeClr val="tx1"/>
            </a:solidFill>
          </a:ln>
        </p:spPr>
      </p:pic>
      <p:pic>
        <p:nvPicPr>
          <p:cNvPr id="35" name="Picture 10"/>
          <p:cNvPicPr>
            <a:picLocks noChangeAspect="1" noChangeArrowheads="1"/>
          </p:cNvPicPr>
          <p:nvPr/>
        </p:nvPicPr>
        <p:blipFill>
          <a:blip r:embed="rId4" cstate="print"/>
          <a:srcRect/>
          <a:stretch>
            <a:fillRect/>
          </a:stretch>
        </p:blipFill>
        <p:spPr>
          <a:xfrm>
            <a:off x="1619672" y="5013176"/>
            <a:ext cx="1992313" cy="1155700"/>
          </a:xfrm>
          <a:prstGeom prst="rect">
            <a:avLst/>
          </a:prstGeom>
          <a:noFill/>
          <a:ln w="25400">
            <a:solidFill>
              <a:srgbClr val="FF0000"/>
            </a:solidFill>
          </a:ln>
        </p:spPr>
      </p:pic>
      <p:cxnSp>
        <p:nvCxnSpPr>
          <p:cNvPr id="36" name="Connecteur droit avec flèche 35"/>
          <p:cNvCxnSpPr/>
          <p:nvPr/>
        </p:nvCxnSpPr>
        <p:spPr>
          <a:xfrm rot="10800000" flipV="1">
            <a:off x="5148064" y="5013176"/>
            <a:ext cx="2016224" cy="1440160"/>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181" t="27300" r="64956" b="10401"/>
          <a:stretch>
            <a:fillRect/>
          </a:stretch>
        </p:blipFill>
        <p:spPr bwMode="auto">
          <a:xfrm>
            <a:off x="1907704" y="922111"/>
            <a:ext cx="5636042" cy="5832648"/>
          </a:xfrm>
          <a:prstGeom prst="rect">
            <a:avLst/>
          </a:prstGeom>
          <a:noFill/>
          <a:ln w="9525">
            <a:noFill/>
            <a:miter lim="800000"/>
            <a:headEnd/>
            <a:tailEnd/>
          </a:ln>
        </p:spPr>
      </p:pic>
      <p:sp>
        <p:nvSpPr>
          <p:cNvPr id="3" name="Titre 1"/>
          <p:cNvSpPr txBox="1">
            <a:spLocks/>
          </p:cNvSpPr>
          <p:nvPr/>
        </p:nvSpPr>
        <p:spPr>
          <a:xfrm>
            <a:off x="457200" y="-134259"/>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Echangeurs </a:t>
            </a:r>
            <a:r>
              <a:rPr kumimoji="0" lang="fr-FR" sz="4400" b="0" i="0" u="none" strike="noStrike" kern="1200" cap="none" spc="0" normalizeH="0" baseline="0" noProof="0" dirty="0" err="1" smtClean="0">
                <a:ln>
                  <a:noFill/>
                </a:ln>
                <a:solidFill>
                  <a:schemeClr val="tx1"/>
                </a:solidFill>
                <a:effectLst/>
                <a:uLnTx/>
                <a:uFillTx/>
                <a:latin typeface="+mj-lt"/>
                <a:ea typeface="+mj-ea"/>
                <a:cs typeface="+mj-cs"/>
              </a:rPr>
              <a:t>co</a:t>
            </a:r>
            <a:r>
              <a:rPr kumimoji="0" lang="fr-FR" sz="4400" b="0" i="0" u="none" strike="noStrike" kern="1200" cap="none" spc="0" normalizeH="0" baseline="0" noProof="0" dirty="0" smtClean="0">
                <a:ln>
                  <a:noFill/>
                </a:ln>
                <a:solidFill>
                  <a:schemeClr val="tx1"/>
                </a:solidFill>
                <a:effectLst/>
                <a:uLnTx/>
                <a:uFillTx/>
                <a:latin typeface="+mj-lt"/>
                <a:ea typeface="+mj-ea"/>
                <a:cs typeface="+mj-cs"/>
              </a:rPr>
              <a:t> et contre courant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260648"/>
            <a:ext cx="8363272" cy="1354162"/>
          </a:xfrm>
        </p:spPr>
        <p:txBody>
          <a:bodyPr>
            <a:normAutofit fontScale="90000"/>
          </a:bodyPr>
          <a:lstStyle/>
          <a:p>
            <a:r>
              <a:rPr lang="fr-FR" dirty="0" smtClean="0"/>
              <a:t>TTH par conduction en régime non permanent</a:t>
            </a:r>
            <a:endParaRPr lang="fr-FR" dirty="0"/>
          </a:p>
        </p:txBody>
      </p:sp>
      <p:pic>
        <p:nvPicPr>
          <p:cNvPr id="4098" name="Picture 2"/>
          <p:cNvPicPr>
            <a:picLocks noChangeAspect="1" noChangeArrowheads="1"/>
          </p:cNvPicPr>
          <p:nvPr/>
        </p:nvPicPr>
        <p:blipFill>
          <a:blip r:embed="rId3" cstate="print"/>
          <a:srcRect l="31106" t="31499" r="30701" b="37001"/>
          <a:stretch>
            <a:fillRect/>
          </a:stretch>
        </p:blipFill>
        <p:spPr bwMode="auto">
          <a:xfrm>
            <a:off x="827584" y="2060848"/>
            <a:ext cx="6984776" cy="3240360"/>
          </a:xfrm>
          <a:prstGeom prst="rect">
            <a:avLst/>
          </a:prstGeom>
          <a:noFill/>
          <a:ln w="9525">
            <a:noFill/>
            <a:miter lim="800000"/>
            <a:headEnd/>
            <a:tailEnd/>
          </a:ln>
        </p:spPr>
      </p:pic>
      <p:graphicFrame>
        <p:nvGraphicFramePr>
          <p:cNvPr id="4099" name="Object 3"/>
          <p:cNvGraphicFramePr>
            <a:graphicFrameLocks noChangeAspect="1"/>
          </p:cNvGraphicFramePr>
          <p:nvPr/>
        </p:nvGraphicFramePr>
        <p:xfrm>
          <a:off x="3419872" y="5373216"/>
          <a:ext cx="2252663" cy="1198562"/>
        </p:xfrm>
        <a:graphic>
          <a:graphicData uri="http://schemas.openxmlformats.org/presentationml/2006/ole">
            <mc:AlternateContent xmlns:mc="http://schemas.openxmlformats.org/markup-compatibility/2006">
              <mc:Choice xmlns:v="urn:schemas-microsoft-com:vml" Requires="v">
                <p:oleObj spid="_x0000_s3075" name="Équation" r:id="rId4" imgW="787320" imgH="419040" progId="Equation.3">
                  <p:embed/>
                </p:oleObj>
              </mc:Choice>
              <mc:Fallback>
                <p:oleObj name="Équation" r:id="rId4" imgW="787320" imgH="419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5373216"/>
                        <a:ext cx="2252663" cy="1198562"/>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1016</Words>
  <Application>Microsoft Office PowerPoint</Application>
  <PresentationFormat>Affichage à l'écran (4:3)</PresentationFormat>
  <Paragraphs>127</Paragraphs>
  <Slides>31</Slides>
  <Notes>4</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31</vt:i4>
      </vt:variant>
    </vt:vector>
  </HeadingPairs>
  <TitlesOfParts>
    <vt:vector size="33" baseType="lpstr">
      <vt:lpstr>Thème Office</vt:lpstr>
      <vt:lpstr>Équation</vt:lpstr>
      <vt:lpstr>TRANSFERTS THERMIQUES </vt:lpstr>
      <vt:lpstr>Objectifs (être capable de)</vt:lpstr>
      <vt:lpstr>Transfert par conduction : vibration des molécules de proche      en proche</vt:lpstr>
      <vt:lpstr>Transfert par conduction : vibration des molécules de proche      en proche</vt:lpstr>
      <vt:lpstr>La conductivité thermique correspond à la quantité de chaleur qui passe en 1 seconde à travers une surface unité (1m2) sous une gradient thermique de 1°C par mètre.</vt:lpstr>
      <vt:lpstr>La diffusivité thermique correspond à la quantité de chaleur qui passe (au travers d’un élément de volume d’épaisseur x et de surface S)/la quantité de chaleur qui est accumulée dans cet élément de volume</vt:lpstr>
      <vt:lpstr>Les échangeurs tubulaires</vt:lpstr>
      <vt:lpstr>Présentation PowerPoint</vt:lpstr>
      <vt:lpstr>TTH par conduction en régime non permanent</vt:lpstr>
      <vt:lpstr>TTH par conduction</vt:lpstr>
      <vt:lpstr>Expressions à utiliser pour retrouver la valeur du gradient en fonction de la symétrie proposée. Synthèse</vt:lpstr>
      <vt:lpstr>Présentation PowerPoint</vt:lpstr>
      <vt:lpstr>Transfert par convection : vibration des molécules du fluide +     déplacement du fluide</vt:lpstr>
      <vt:lpstr>Transfert par convection : vibration des molécules du fluide +     déplacement du fluide</vt:lpstr>
      <vt:lpstr>Présentation PowerPoint</vt:lpstr>
      <vt:lpstr>Présentation PowerPoint</vt:lpstr>
      <vt:lpstr>Les échangeurs tubulaires</vt:lpstr>
      <vt:lpstr>Présentation PowerPoint</vt:lpstr>
      <vt:lpstr>Présentation PowerPoint</vt:lpstr>
      <vt:lpstr>Transfert par convection</vt:lpstr>
      <vt:lpstr>Transfert par rayonnement : le corps chaud émet des oem</vt:lpstr>
      <vt:lpstr>Présentation PowerPoint</vt:lpstr>
      <vt:lpstr>Présentation PowerPoint</vt:lpstr>
      <vt:lpstr>Présentation PowerPoint</vt:lpstr>
      <vt:lpstr>Présentation PowerPoint</vt:lpstr>
      <vt:lpstr>Présentation PowerPoint</vt:lpstr>
      <vt:lpstr>Présentation PowerPoint</vt:lpstr>
      <vt:lpstr>Transfert par rayonnement : le corps chaud émet des oem</vt:lpstr>
      <vt:lpstr>Présentation PowerPoint</vt:lpstr>
      <vt:lpstr>Présentation PowerPoint</vt:lpstr>
      <vt:lpstr>Nous baignons dans les rayonnements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TRANSFERTS THERMIQUES </dc:title>
  <dc:creator>dsarmeo</dc:creator>
  <cp:lastModifiedBy>dsarmeo</cp:lastModifiedBy>
  <cp:revision>4</cp:revision>
  <dcterms:created xsi:type="dcterms:W3CDTF">2013-02-18T08:45:17Z</dcterms:created>
  <dcterms:modified xsi:type="dcterms:W3CDTF">2014-01-29T06:40:01Z</dcterms:modified>
</cp:coreProperties>
</file>